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1"/>
  </p:sldMasterIdLst>
  <p:notesMasterIdLst>
    <p:notesMasterId r:id="rId3"/>
  </p:notesMasterIdLst>
  <p:sldIdLst>
    <p:sldId id="260" r:id="rId2"/>
  </p:sldIdLst>
  <p:sldSz cx="42062400" cy="42062400"/>
  <p:notesSz cx="6858000" cy="9144000"/>
  <p:embeddedFontLst>
    <p:embeddedFont>
      <p:font typeface="Calibri" panose="020F0502020204030204" pitchFamily="34" charset="0"/>
      <p:regular r:id="rId4"/>
      <p:bold r:id="rId5"/>
      <p:italic r:id="rId6"/>
      <p:boldItalic r:id="rId7"/>
    </p:embeddedFont>
    <p:embeddedFont>
      <p:font typeface="Roboto" panose="02000000000000000000" pitchFamily="2" charset="0"/>
      <p:regular r:id="rId8"/>
      <p:bold r:id="rId9"/>
      <p:italic r:id="rId10"/>
      <p:boldItalic r:id="rId11"/>
    </p:embeddedFont>
    <p:embeddedFont>
      <p:font typeface="Roboto Light" panose="02000000000000000000" pitchFamily="2" charset="0"/>
      <p:regular r:id="rId12"/>
      <p:italic r:id="rId13"/>
    </p:embeddedFont>
    <p:embeddedFont>
      <p:font typeface="URW Gothic L"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851454-9619-E9DF-2A9D-3C60676AB93B}" name="Hong, Bo" initials="HB" userId="S::bo.hong@aruplab.com::e0220dda-82f1-4a23-a0ca-23fb71e4a06f" providerId="AD"/>
  <p188:author id="{E3387058-C18E-D010-7059-5701BD7CC855}" name="Openshaw, Amanda" initials="OA" userId="S::amanda.openshaw@aruplab.com::d451c86c-0ed1-44e9-8c73-4720589cd0e5" providerId="AD"/>
  <p188:author id="{AE67819B-E68D-1049-A8FA-25BF7CE7BD80}" name="LaGrave, Danielle" initials="LD" userId="S::danielle.lagrave@aruplab.com::dbeb749f-13b4-4344-9336-5d0934b7a7d9" providerId="AD"/>
  <p188:author id="{9D33CAC8-7431-11BC-7504-00746381990D}" name="Bosworth, Michelle" initials="BM" userId="S::michelle.bosworth@aruplab.com::9b96a9f3-e437-4b50-ba99-d7caeda10648" providerId="AD"/>
  <p188:author id="{44BEC4D5-3FD0-DBD7-B00D-4CB2308E8FB1}" name="Lasher, Rachel" initials="LR" userId="S::rachel.lasher@aruplab.com::13e1ca31-dcd7-46a8-ad51-f432e2370ad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17" autoAdjust="0"/>
    <p:restoredTop sz="96229" autoAdjust="0"/>
  </p:normalViewPr>
  <p:slideViewPr>
    <p:cSldViewPr snapToGrid="0" snapToObjects="1">
      <p:cViewPr>
        <p:scale>
          <a:sx n="50" d="100"/>
          <a:sy n="50" d="100"/>
        </p:scale>
        <p:origin x="36" y="-8646"/>
      </p:cViewPr>
      <p:guideLst/>
    </p:cSldViewPr>
  </p:slideViewPr>
  <p:notesTextViewPr>
    <p:cViewPr>
      <p:scale>
        <a:sx n="25" d="100"/>
        <a:sy n="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microsoft.com/office/2018/10/relationships/authors" Target="author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F5CA-61AB-41A4-9285-55EF8646CF32}" type="datetimeFigureOut">
              <a:rPr lang="en-US" smtClean="0"/>
              <a:t>2/23/2023</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9D61D-BF97-43EE-ABE5-D236286B1189}" type="slidenum">
              <a:rPr lang="en-US" smtClean="0"/>
              <a:t>‹#›</a:t>
            </a:fld>
            <a:endParaRPr lang="en-US"/>
          </a:p>
        </p:txBody>
      </p:sp>
    </p:spTree>
    <p:extLst>
      <p:ext uri="{BB962C8B-B14F-4D97-AF65-F5344CB8AC3E}">
        <p14:creationId xmlns:p14="http://schemas.microsoft.com/office/powerpoint/2010/main" val="1566418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79D61D-BF97-43EE-ABE5-D236286B1189}" type="slidenum">
              <a:rPr lang="en-US" smtClean="0"/>
              <a:t>1</a:t>
            </a:fld>
            <a:endParaRPr lang="en-US"/>
          </a:p>
        </p:txBody>
      </p:sp>
    </p:spTree>
    <p:extLst>
      <p:ext uri="{BB962C8B-B14F-4D97-AF65-F5344CB8AC3E}">
        <p14:creationId xmlns:p14="http://schemas.microsoft.com/office/powerpoint/2010/main" val="2701470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457200"/>
            <a:ext cx="40233600" cy="4114800"/>
          </a:xfrm>
          <a:prstGeom prst="rect">
            <a:avLst/>
          </a:prstGeom>
        </p:spPr>
        <p:txBody>
          <a:bodyPr anchor="t">
            <a:normAutofit/>
          </a:bodyPr>
          <a:lstStyle>
            <a:lvl1pPr algn="ctr">
              <a:defRPr sz="8800">
                <a:solidFill>
                  <a:schemeClr val="accent2"/>
                </a:solidFill>
              </a:defRPr>
            </a:lvl1pPr>
          </a:lstStyle>
          <a:p>
            <a:r>
              <a:rPr lang="en-US" dirty="0"/>
              <a:t>46 x 46 in. poster presentation—too large for plotter, will be shrunk down to 42x42 unless sent to off-site printer, please allow more time for print</a:t>
            </a:r>
            <a:br>
              <a:rPr lang="en-US" dirty="0"/>
            </a:br>
            <a:r>
              <a:rPr lang="en-US" dirty="0"/>
              <a:t>Click to edit title style</a:t>
            </a:r>
          </a:p>
        </p:txBody>
      </p:sp>
      <p:sp>
        <p:nvSpPr>
          <p:cNvPr id="3" name="Subtitle 2"/>
          <p:cNvSpPr>
            <a:spLocks noGrp="1"/>
          </p:cNvSpPr>
          <p:nvPr>
            <p:ph type="subTitle" idx="1" hasCustomPrompt="1"/>
          </p:nvPr>
        </p:nvSpPr>
        <p:spPr>
          <a:xfrm>
            <a:off x="914400" y="5023255"/>
            <a:ext cx="40233600" cy="2743200"/>
          </a:xfrm>
          <a:prstGeom prst="rect">
            <a:avLst/>
          </a:prstGeom>
        </p:spPr>
        <p:txBody>
          <a:bodyPr/>
          <a:lstStyle>
            <a:lvl1pPr marL="0" indent="0" algn="ctr">
              <a:buNone/>
              <a:defRPr sz="8280">
                <a:solidFill>
                  <a:schemeClr val="tx1"/>
                </a:solidFill>
              </a:defRPr>
            </a:lvl1pPr>
            <a:lvl2pPr marL="1577340" indent="0" algn="ctr">
              <a:buNone/>
              <a:defRPr sz="6900"/>
            </a:lvl2pPr>
            <a:lvl3pPr marL="3154680" indent="0" algn="ctr">
              <a:buNone/>
              <a:defRPr sz="6210"/>
            </a:lvl3pPr>
            <a:lvl4pPr marL="4732020" indent="0" algn="ctr">
              <a:buNone/>
              <a:defRPr sz="5520"/>
            </a:lvl4pPr>
            <a:lvl5pPr marL="6309360" indent="0" algn="ctr">
              <a:buNone/>
              <a:defRPr sz="5520"/>
            </a:lvl5pPr>
            <a:lvl6pPr marL="7886700" indent="0" algn="ctr">
              <a:buNone/>
              <a:defRPr sz="5520"/>
            </a:lvl6pPr>
            <a:lvl7pPr marL="9464040" indent="0" algn="ctr">
              <a:buNone/>
              <a:defRPr sz="5520"/>
            </a:lvl7pPr>
            <a:lvl8pPr marL="11041380" indent="0" algn="ctr">
              <a:buNone/>
              <a:defRPr sz="5520"/>
            </a:lvl8pPr>
            <a:lvl9pPr marL="12618720" indent="0" algn="ctr">
              <a:buNone/>
              <a:defRPr sz="5520"/>
            </a:lvl9pPr>
          </a:lstStyle>
          <a:p>
            <a:r>
              <a:rPr lang="en-US" dirty="0"/>
              <a:t>Click to edit subtitle style</a:t>
            </a:r>
          </a:p>
        </p:txBody>
      </p:sp>
      <p:sp>
        <p:nvSpPr>
          <p:cNvPr id="5" name="Text Placeholder 2">
            <a:extLst>
              <a:ext uri="{FF2B5EF4-FFF2-40B4-BE49-F238E27FC236}">
                <a16:creationId xmlns:a16="http://schemas.microsoft.com/office/drawing/2014/main" id="{1BB646AB-503E-A843-8EAE-526A1A2295AF}"/>
              </a:ext>
            </a:extLst>
          </p:cNvPr>
          <p:cNvSpPr>
            <a:spLocks noGrp="1"/>
          </p:cNvSpPr>
          <p:nvPr>
            <p:ph type="body" idx="10" hasCustomPrompt="1"/>
          </p:nvPr>
        </p:nvSpPr>
        <p:spPr>
          <a:xfrm>
            <a:off x="914400" y="8082209"/>
            <a:ext cx="10058400" cy="1828800"/>
          </a:xfrm>
          <a:prstGeom prst="rect">
            <a:avLst/>
          </a:prstGeom>
          <a:solidFill>
            <a:schemeClr val="bg2"/>
          </a:solidFill>
        </p:spPr>
        <p:txBody>
          <a:bodyPr lIns="274320" anchor="ctr" anchorCtr="0"/>
          <a:lstStyle>
            <a:lvl1pPr marL="0" indent="0" algn="ctr">
              <a:buNone/>
              <a:defRPr sz="4801" b="1" i="0">
                <a:solidFill>
                  <a:schemeClr val="accent2"/>
                </a:solidFill>
                <a:latin typeface="Roboto" panose="02000000000000000000" pitchFamily="2" charset="0"/>
                <a:ea typeface="Roboto" panose="02000000000000000000" pitchFamily="2" charset="0"/>
              </a:defRPr>
            </a:lvl1pPr>
            <a:lvl2pPr marL="953950" indent="0">
              <a:buNone/>
              <a:defRPr sz="4173" b="1"/>
            </a:lvl2pPr>
            <a:lvl3pPr marL="1907901" indent="0">
              <a:buNone/>
              <a:defRPr sz="3755" b="1"/>
            </a:lvl3pPr>
            <a:lvl4pPr marL="2861853" indent="0">
              <a:buNone/>
              <a:defRPr sz="3338" b="1"/>
            </a:lvl4pPr>
            <a:lvl5pPr marL="3815803" indent="0">
              <a:buNone/>
              <a:defRPr sz="3338" b="1"/>
            </a:lvl5pPr>
            <a:lvl6pPr marL="4769753" indent="0">
              <a:buNone/>
              <a:defRPr sz="3338" b="1"/>
            </a:lvl6pPr>
            <a:lvl7pPr marL="5723704" indent="0">
              <a:buNone/>
              <a:defRPr sz="3338" b="1"/>
            </a:lvl7pPr>
            <a:lvl8pPr marL="6677656" indent="0">
              <a:buNone/>
              <a:defRPr sz="3338" b="1"/>
            </a:lvl8pPr>
            <a:lvl9pPr marL="7631605" indent="0">
              <a:buNone/>
              <a:defRPr sz="3338" b="1"/>
            </a:lvl9pPr>
          </a:lstStyle>
          <a:p>
            <a:pPr lvl="0"/>
            <a:r>
              <a:rPr lang="en-US" dirty="0"/>
              <a:t>Click to edit text styles</a:t>
            </a:r>
          </a:p>
        </p:txBody>
      </p:sp>
      <p:sp>
        <p:nvSpPr>
          <p:cNvPr id="6" name="Content Placeholder 3">
            <a:extLst>
              <a:ext uri="{FF2B5EF4-FFF2-40B4-BE49-F238E27FC236}">
                <a16:creationId xmlns:a16="http://schemas.microsoft.com/office/drawing/2014/main" id="{D5E316F7-FC0B-8B40-8300-7113F652A95D}"/>
              </a:ext>
            </a:extLst>
          </p:cNvPr>
          <p:cNvSpPr>
            <a:spLocks noGrp="1"/>
          </p:cNvSpPr>
          <p:nvPr>
            <p:ph sz="half" idx="2" hasCustomPrompt="1"/>
          </p:nvPr>
        </p:nvSpPr>
        <p:spPr>
          <a:xfrm>
            <a:off x="914400" y="10092734"/>
            <a:ext cx="10058400" cy="27485401"/>
          </a:xfrm>
          <a:prstGeom prst="rect">
            <a:avLst/>
          </a:prstGeom>
          <a:solidFill>
            <a:schemeClr val="bg1"/>
          </a:solidFill>
          <a:effectLst>
            <a:outerShdw blurRad="50800" dist="38100" dir="8100000" algn="tr" rotWithShape="0">
              <a:prstClr val="black">
                <a:alpha val="40000"/>
              </a:prstClr>
            </a:outerShdw>
          </a:effectLst>
          <a:scene3d>
            <a:camera prst="orthographicFront"/>
            <a:lightRig rig="threePt" dir="t"/>
          </a:scene3d>
          <a:sp3d extrusionH="19050"/>
        </p:spPr>
        <p:txBody>
          <a:bodyPr lIns="274320"/>
          <a:lstStyle>
            <a:lvl1pPr marL="0" indent="0">
              <a:buFontTx/>
              <a:buNone/>
              <a:defRPr sz="5400" b="0">
                <a:latin typeface="Roboto" panose="02000000000000000000" pitchFamily="2" charset="0"/>
                <a:ea typeface="Roboto" panose="02000000000000000000" pitchFamily="2" charset="0"/>
              </a:defRPr>
            </a:lvl1pPr>
            <a:lvl2pPr marL="2366010" indent="-788670">
              <a:buFont typeface="Roboto" panose="02000000000000000000" pitchFamily="2" charset="0"/>
              <a:buChar char="»"/>
              <a:defRPr sz="5400" b="0">
                <a:latin typeface="Roboto" panose="02000000000000000000" pitchFamily="2" charset="0"/>
                <a:ea typeface="Roboto" panose="02000000000000000000" pitchFamily="2" charset="0"/>
              </a:defRPr>
            </a:lvl2pPr>
            <a:lvl3pPr marL="3943350" indent="-788670">
              <a:buFont typeface="Wingdings" pitchFamily="2" charset="2"/>
              <a:buChar char="§"/>
              <a:defRPr sz="5400" b="0">
                <a:latin typeface="Roboto" panose="02000000000000000000" pitchFamily="2" charset="0"/>
                <a:ea typeface="Roboto" panose="02000000000000000000" pitchFamily="2" charset="0"/>
              </a:defRPr>
            </a:lvl3pPr>
            <a:lvl4pPr marL="5520690" indent="-788670">
              <a:buFont typeface="Roboto" panose="02000000000000000000" pitchFamily="2" charset="0"/>
              <a:buChar char="›"/>
              <a:defRPr sz="5400" b="0">
                <a:latin typeface="Roboto" panose="02000000000000000000" pitchFamily="2" charset="0"/>
                <a:ea typeface="Roboto" panose="02000000000000000000" pitchFamily="2" charset="0"/>
              </a:defRPr>
            </a:lvl4pPr>
            <a:lvl5pPr>
              <a:defRPr sz="5400" b="0">
                <a:latin typeface="Roboto" panose="02000000000000000000" pitchFamily="2" charset="0"/>
                <a:ea typeface="Roboto" panose="02000000000000000000" pitchFamily="2"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590B6378-269F-E342-9671-2B7538C8DC81}"/>
              </a:ext>
            </a:extLst>
          </p:cNvPr>
          <p:cNvSpPr>
            <a:spLocks noGrp="1"/>
          </p:cNvSpPr>
          <p:nvPr>
            <p:ph type="body" sz="quarter" idx="3" hasCustomPrompt="1"/>
          </p:nvPr>
        </p:nvSpPr>
        <p:spPr>
          <a:xfrm>
            <a:off x="11201400" y="8082209"/>
            <a:ext cx="29946600" cy="1828800"/>
          </a:xfrm>
          <a:prstGeom prst="rect">
            <a:avLst/>
          </a:prstGeom>
          <a:solidFill>
            <a:schemeClr val="bg2"/>
          </a:solidFill>
        </p:spPr>
        <p:txBody>
          <a:bodyPr lIns="274320" anchor="ctr" anchorCtr="0"/>
          <a:lstStyle>
            <a:lvl1pPr marL="0" indent="0" algn="ctr">
              <a:buNone/>
              <a:defRPr sz="4801" b="1" i="0">
                <a:solidFill>
                  <a:schemeClr val="accent2"/>
                </a:solidFill>
                <a:latin typeface="Roboto" panose="02000000000000000000" pitchFamily="2" charset="0"/>
                <a:ea typeface="Roboto" panose="02000000000000000000" pitchFamily="2" charset="0"/>
              </a:defRPr>
            </a:lvl1pPr>
            <a:lvl2pPr marL="953950" indent="0">
              <a:buNone/>
              <a:defRPr sz="4173" b="1"/>
            </a:lvl2pPr>
            <a:lvl3pPr marL="1907901" indent="0">
              <a:buNone/>
              <a:defRPr sz="3755" b="1"/>
            </a:lvl3pPr>
            <a:lvl4pPr marL="2861853" indent="0">
              <a:buNone/>
              <a:defRPr sz="3338" b="1"/>
            </a:lvl4pPr>
            <a:lvl5pPr marL="3815803" indent="0">
              <a:buNone/>
              <a:defRPr sz="3338" b="1"/>
            </a:lvl5pPr>
            <a:lvl6pPr marL="4769753" indent="0">
              <a:buNone/>
              <a:defRPr sz="3338" b="1"/>
            </a:lvl6pPr>
            <a:lvl7pPr marL="5723704" indent="0">
              <a:buNone/>
              <a:defRPr sz="3338" b="1"/>
            </a:lvl7pPr>
            <a:lvl8pPr marL="6677656" indent="0">
              <a:buNone/>
              <a:defRPr sz="3338" b="1"/>
            </a:lvl8pPr>
            <a:lvl9pPr marL="7631605" indent="0">
              <a:buNone/>
              <a:defRPr sz="3338" b="1"/>
            </a:lvl9pPr>
          </a:lstStyle>
          <a:p>
            <a:pPr lvl="0"/>
            <a:r>
              <a:rPr lang="en-US" dirty="0"/>
              <a:t>Click to edit text styles</a:t>
            </a:r>
          </a:p>
        </p:txBody>
      </p:sp>
      <p:sp>
        <p:nvSpPr>
          <p:cNvPr id="9" name="Content Placeholder 5">
            <a:extLst>
              <a:ext uri="{FF2B5EF4-FFF2-40B4-BE49-F238E27FC236}">
                <a16:creationId xmlns:a16="http://schemas.microsoft.com/office/drawing/2014/main" id="{68E0EDB6-6C2C-EA4E-9D67-E8A4DB6C1717}"/>
              </a:ext>
            </a:extLst>
          </p:cNvPr>
          <p:cNvSpPr>
            <a:spLocks noGrp="1"/>
          </p:cNvSpPr>
          <p:nvPr>
            <p:ph sz="quarter" idx="11"/>
          </p:nvPr>
        </p:nvSpPr>
        <p:spPr>
          <a:xfrm>
            <a:off x="11201400" y="10092735"/>
            <a:ext cx="29946600" cy="15087600"/>
          </a:xfrm>
          <a:prstGeom prst="rect">
            <a:avLst/>
          </a:prstGeom>
          <a:solidFill>
            <a:schemeClr val="bg1"/>
          </a:solidFill>
          <a:effectLst>
            <a:outerShdw blurRad="50800" dist="38100" dir="8100000" algn="tr" rotWithShape="0">
              <a:prstClr val="black">
                <a:alpha val="40000"/>
              </a:prstClr>
            </a:outerShdw>
          </a:effectLst>
          <a:scene3d>
            <a:camera prst="orthographicFront"/>
            <a:lightRig rig="threePt" dir="t"/>
          </a:scene3d>
          <a:sp3d extrusionH="12700">
            <a:bevelB w="25400" h="25400" prst="coolSlant"/>
          </a:sp3d>
        </p:spPr>
        <p:txBody>
          <a:bodyPr lIns="274320"/>
          <a:lstStyle>
            <a:lvl1pPr marL="0" indent="0">
              <a:buFontTx/>
              <a:buNone/>
              <a:defRPr sz="5400" b="0" i="0">
                <a:latin typeface="Roboto" panose="02000000000000000000" pitchFamily="2" charset="0"/>
                <a:ea typeface="Roboto" panose="02000000000000000000" pitchFamily="2" charset="0"/>
              </a:defRPr>
            </a:lvl1pPr>
            <a:lvl2pPr marL="2366010" indent="-788670">
              <a:buFont typeface="Roboto" panose="02000000000000000000" pitchFamily="2" charset="0"/>
              <a:buChar char="»"/>
              <a:defRPr sz="5400" b="0" i="0">
                <a:latin typeface="Roboto" panose="02000000000000000000" pitchFamily="2" charset="0"/>
                <a:ea typeface="Roboto" panose="02000000000000000000" pitchFamily="2" charset="0"/>
              </a:defRPr>
            </a:lvl2pPr>
            <a:lvl3pPr marL="3943350" indent="-788670">
              <a:buFont typeface="Wingdings" pitchFamily="2" charset="2"/>
              <a:buChar char="§"/>
              <a:defRPr sz="5400" b="0" i="0">
                <a:latin typeface="Roboto" panose="02000000000000000000" pitchFamily="2" charset="0"/>
                <a:ea typeface="Roboto" panose="02000000000000000000" pitchFamily="2" charset="0"/>
              </a:defRPr>
            </a:lvl3pPr>
            <a:lvl4pPr marL="5520690" indent="-788670">
              <a:buFont typeface="Roboto" panose="02000000000000000000" pitchFamily="2" charset="0"/>
              <a:buChar char="›"/>
              <a:defRPr sz="5400" b="0" i="0">
                <a:latin typeface="Roboto" panose="02000000000000000000" pitchFamily="2" charset="0"/>
                <a:ea typeface="Roboto" panose="02000000000000000000" pitchFamily="2" charset="0"/>
              </a:defRPr>
            </a:lvl4pPr>
            <a:lvl5pPr>
              <a:defRPr sz="5400" b="0" i="0">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97A0FCDE-25F8-5B47-9231-FD24BB3C94A7}"/>
              </a:ext>
            </a:extLst>
          </p:cNvPr>
          <p:cNvSpPr>
            <a:spLocks noGrp="1"/>
          </p:cNvSpPr>
          <p:nvPr>
            <p:ph type="body" sz="quarter" idx="14" hasCustomPrompt="1"/>
          </p:nvPr>
        </p:nvSpPr>
        <p:spPr>
          <a:xfrm>
            <a:off x="11201400" y="25509209"/>
            <a:ext cx="29946600" cy="1828800"/>
          </a:xfrm>
          <a:prstGeom prst="rect">
            <a:avLst/>
          </a:prstGeom>
          <a:solidFill>
            <a:schemeClr val="bg2"/>
          </a:solidFill>
        </p:spPr>
        <p:txBody>
          <a:bodyPr lIns="274320" anchor="ctr" anchorCtr="0"/>
          <a:lstStyle>
            <a:lvl1pPr marL="0" indent="0" algn="ctr">
              <a:buNone/>
              <a:defRPr sz="4801" b="1" i="0">
                <a:solidFill>
                  <a:schemeClr val="accent2"/>
                </a:solidFill>
                <a:latin typeface="Roboto" panose="02000000000000000000" pitchFamily="2" charset="0"/>
                <a:ea typeface="Roboto" panose="02000000000000000000" pitchFamily="2" charset="0"/>
              </a:defRPr>
            </a:lvl1pPr>
            <a:lvl2pPr marL="953950" indent="0">
              <a:buNone/>
              <a:defRPr sz="4173" b="1"/>
            </a:lvl2pPr>
            <a:lvl3pPr marL="1907901" indent="0">
              <a:buNone/>
              <a:defRPr sz="3755" b="1"/>
            </a:lvl3pPr>
            <a:lvl4pPr marL="2861853" indent="0">
              <a:buNone/>
              <a:defRPr sz="3338" b="1"/>
            </a:lvl4pPr>
            <a:lvl5pPr marL="3815803" indent="0">
              <a:buNone/>
              <a:defRPr sz="3338" b="1"/>
            </a:lvl5pPr>
            <a:lvl6pPr marL="4769753" indent="0">
              <a:buNone/>
              <a:defRPr sz="3338" b="1"/>
            </a:lvl6pPr>
            <a:lvl7pPr marL="5723704" indent="0">
              <a:buNone/>
              <a:defRPr sz="3338" b="1"/>
            </a:lvl7pPr>
            <a:lvl8pPr marL="6677656" indent="0">
              <a:buNone/>
              <a:defRPr sz="3338" b="1"/>
            </a:lvl8pPr>
            <a:lvl9pPr marL="7631605" indent="0">
              <a:buNone/>
              <a:defRPr sz="3338" b="1"/>
            </a:lvl9pPr>
          </a:lstStyle>
          <a:p>
            <a:pPr lvl="0"/>
            <a:r>
              <a:rPr lang="en-US" dirty="0"/>
              <a:t>Click to edit text styles</a:t>
            </a:r>
          </a:p>
        </p:txBody>
      </p:sp>
      <p:sp>
        <p:nvSpPr>
          <p:cNvPr id="13" name="Content Placeholder 5">
            <a:extLst>
              <a:ext uri="{FF2B5EF4-FFF2-40B4-BE49-F238E27FC236}">
                <a16:creationId xmlns:a16="http://schemas.microsoft.com/office/drawing/2014/main" id="{859296E4-A97B-8D43-A741-FCE4D031E56C}"/>
              </a:ext>
            </a:extLst>
          </p:cNvPr>
          <p:cNvSpPr>
            <a:spLocks noGrp="1"/>
          </p:cNvSpPr>
          <p:nvPr>
            <p:ph sz="quarter" idx="15" hasCustomPrompt="1"/>
          </p:nvPr>
        </p:nvSpPr>
        <p:spPr>
          <a:xfrm>
            <a:off x="11201400" y="27519736"/>
            <a:ext cx="29946600" cy="10058400"/>
          </a:xfrm>
          <a:prstGeom prst="rect">
            <a:avLst/>
          </a:prstGeom>
          <a:solidFill>
            <a:schemeClr val="bg1"/>
          </a:solidFill>
          <a:effectLst>
            <a:outerShdw blurRad="50800" dist="38100" dir="8100000" algn="tr" rotWithShape="0">
              <a:prstClr val="black">
                <a:alpha val="40000"/>
              </a:prstClr>
            </a:outerShdw>
          </a:effectLst>
          <a:scene3d>
            <a:camera prst="orthographicFront"/>
            <a:lightRig rig="threePt" dir="t"/>
          </a:scene3d>
          <a:sp3d extrusionH="12700">
            <a:bevelB w="25400" h="25400" prst="coolSlant"/>
          </a:sp3d>
        </p:spPr>
        <p:txBody>
          <a:bodyPr lIns="274320"/>
          <a:lstStyle>
            <a:lvl1pPr marL="0" indent="0">
              <a:buFontTx/>
              <a:buNone/>
              <a:defRPr sz="5400" b="0" i="0">
                <a:latin typeface="Roboto" panose="02000000000000000000" pitchFamily="2" charset="0"/>
                <a:ea typeface="Roboto" panose="02000000000000000000" pitchFamily="2" charset="0"/>
              </a:defRPr>
            </a:lvl1pPr>
            <a:lvl2pPr marL="2366010" indent="-788670">
              <a:buFont typeface="Roboto" panose="02000000000000000000" pitchFamily="2" charset="0"/>
              <a:buChar char="»"/>
              <a:defRPr sz="5400" b="0" i="0">
                <a:latin typeface="Roboto" panose="02000000000000000000" pitchFamily="2" charset="0"/>
                <a:ea typeface="Roboto" panose="02000000000000000000" pitchFamily="2" charset="0"/>
              </a:defRPr>
            </a:lvl2pPr>
            <a:lvl3pPr marL="3943350" indent="-788670">
              <a:buFont typeface="Wingdings" pitchFamily="2" charset="2"/>
              <a:buChar char="§"/>
              <a:defRPr sz="5400" b="0" i="0">
                <a:latin typeface="Roboto" panose="02000000000000000000" pitchFamily="2" charset="0"/>
                <a:ea typeface="Roboto" panose="02000000000000000000" pitchFamily="2" charset="0"/>
              </a:defRPr>
            </a:lvl3pPr>
            <a:lvl4pPr marL="5520690" indent="-788670">
              <a:buFont typeface="Roboto" panose="02000000000000000000" pitchFamily="2" charset="0"/>
              <a:buChar char="›"/>
              <a:defRPr sz="5400" b="0" i="0">
                <a:latin typeface="Roboto" panose="02000000000000000000" pitchFamily="2" charset="0"/>
                <a:ea typeface="Roboto" panose="02000000000000000000" pitchFamily="2" charset="0"/>
              </a:defRPr>
            </a:lvl4pPr>
            <a:lvl5pPr>
              <a:defRPr sz="5400" b="0" i="0">
                <a:latin typeface="Roboto" panose="02000000000000000000" pitchFamily="2" charset="0"/>
                <a:ea typeface="Roboto" panose="02000000000000000000" pitchFamily="2"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56795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71C9EBF-60E1-8A42-B3A4-52F9BC857D7C}"/>
              </a:ext>
            </a:extLst>
          </p:cNvPr>
          <p:cNvCxnSpPr>
            <a:cxnSpLocks/>
          </p:cNvCxnSpPr>
          <p:nvPr userDrawn="1"/>
        </p:nvCxnSpPr>
        <p:spPr>
          <a:xfrm>
            <a:off x="914400" y="38074747"/>
            <a:ext cx="40233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76C72E2-9BAD-E647-88F3-3048C4FE7BFA}"/>
              </a:ext>
            </a:extLst>
          </p:cNvPr>
          <p:cNvPicPr>
            <a:picLocks noChangeAspect="1"/>
          </p:cNvPicPr>
          <p:nvPr userDrawn="1"/>
        </p:nvPicPr>
        <p:blipFill>
          <a:blip r:embed="rId3"/>
          <a:stretch>
            <a:fillRect/>
          </a:stretch>
        </p:blipFill>
        <p:spPr>
          <a:xfrm>
            <a:off x="914400" y="38934283"/>
            <a:ext cx="6135624" cy="1499819"/>
          </a:xfrm>
          <a:prstGeom prst="rect">
            <a:avLst/>
          </a:prstGeom>
        </p:spPr>
      </p:pic>
      <p:sp>
        <p:nvSpPr>
          <p:cNvPr id="3" name="MSIPCMContentMarking" descr="{&quot;HashCode&quot;:-1611905982,&quot;Placement&quot;:&quot;Footer&quot;,&quot;Top&quot;:3291.343,&quot;Left&quot;:0.0,&quot;SlideWidth&quot;:3312,&quot;SlideHeight&quot;:3312}">
            <a:extLst>
              <a:ext uri="{FF2B5EF4-FFF2-40B4-BE49-F238E27FC236}">
                <a16:creationId xmlns:a16="http://schemas.microsoft.com/office/drawing/2014/main" id="{D01FE391-1553-0C88-B4AC-8767AAA279AA}"/>
              </a:ext>
            </a:extLst>
          </p:cNvPr>
          <p:cNvSpPr txBox="1"/>
          <p:nvPr userDrawn="1"/>
        </p:nvSpPr>
        <p:spPr>
          <a:xfrm>
            <a:off x="0" y="41800056"/>
            <a:ext cx="1245457"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Public Information</a:t>
            </a:r>
          </a:p>
        </p:txBody>
      </p:sp>
    </p:spTree>
    <p:extLst>
      <p:ext uri="{BB962C8B-B14F-4D97-AF65-F5344CB8AC3E}">
        <p14:creationId xmlns:p14="http://schemas.microsoft.com/office/powerpoint/2010/main" val="3563348137"/>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3154680" rtl="0" eaLnBrk="1" latinLnBrk="0" hangingPunct="1">
        <a:lnSpc>
          <a:spcPct val="90000"/>
        </a:lnSpc>
        <a:spcBef>
          <a:spcPct val="0"/>
        </a:spcBef>
        <a:buNone/>
        <a:defRPr sz="13800" kern="1200">
          <a:solidFill>
            <a:schemeClr val="accent2"/>
          </a:solidFill>
          <a:latin typeface="+mj-lt"/>
          <a:ea typeface="+mj-ea"/>
          <a:cs typeface="+mj-cs"/>
        </a:defRPr>
      </a:lvl1pPr>
    </p:titleStyle>
    <p:bodyStyle>
      <a:lvl1pPr marL="788670" indent="-788670" algn="l" defTabSz="3154680" rtl="0" eaLnBrk="1" latinLnBrk="0" hangingPunct="1">
        <a:lnSpc>
          <a:spcPct val="90000"/>
        </a:lnSpc>
        <a:spcBef>
          <a:spcPts val="3450"/>
        </a:spcBef>
        <a:buFont typeface="Arial" panose="020B0604020202020204" pitchFamily="34" charset="0"/>
        <a:buChar char="•"/>
        <a:defRPr sz="9660" kern="1200">
          <a:solidFill>
            <a:schemeClr val="tx1"/>
          </a:solidFill>
          <a:latin typeface="+mn-lt"/>
          <a:ea typeface="+mn-ea"/>
          <a:cs typeface="+mn-cs"/>
        </a:defRPr>
      </a:lvl1pPr>
      <a:lvl2pPr marL="2366010" indent="-788670" algn="l" defTabSz="3154680" rtl="0" eaLnBrk="1" latinLnBrk="0" hangingPunct="1">
        <a:lnSpc>
          <a:spcPct val="90000"/>
        </a:lnSpc>
        <a:spcBef>
          <a:spcPts val="1725"/>
        </a:spcBef>
        <a:buFont typeface="Arial" panose="020B0604020202020204" pitchFamily="34" charset="0"/>
        <a:buChar char="•"/>
        <a:defRPr sz="8280" kern="1200">
          <a:solidFill>
            <a:schemeClr val="tx1"/>
          </a:solidFill>
          <a:latin typeface="+mn-lt"/>
          <a:ea typeface="+mn-ea"/>
          <a:cs typeface="+mn-cs"/>
        </a:defRPr>
      </a:lvl2pPr>
      <a:lvl3pPr marL="3943350" indent="-788670" algn="l" defTabSz="3154680" rtl="0" eaLnBrk="1" latinLnBrk="0" hangingPunct="1">
        <a:lnSpc>
          <a:spcPct val="90000"/>
        </a:lnSpc>
        <a:spcBef>
          <a:spcPts val="1725"/>
        </a:spcBef>
        <a:buFont typeface="Arial" panose="020B0604020202020204" pitchFamily="34" charset="0"/>
        <a:buChar char="•"/>
        <a:defRPr sz="6900" kern="1200">
          <a:solidFill>
            <a:schemeClr val="tx1"/>
          </a:solidFill>
          <a:latin typeface="+mn-lt"/>
          <a:ea typeface="+mn-ea"/>
          <a:cs typeface="+mn-cs"/>
        </a:defRPr>
      </a:lvl3pPr>
      <a:lvl4pPr marL="552069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4pPr>
      <a:lvl5pPr marL="709803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5pPr>
      <a:lvl6pPr marL="867537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6pPr>
      <a:lvl7pPr marL="1025271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7pPr>
      <a:lvl8pPr marL="1183005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8pPr>
      <a:lvl9pPr marL="1340739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9pPr>
    </p:bodyStyle>
    <p:otherStyle>
      <a:defPPr>
        <a:defRPr lang="en-US"/>
      </a:defPPr>
      <a:lvl1pPr marL="0" algn="l" defTabSz="3154680" rtl="0" eaLnBrk="1" latinLnBrk="0" hangingPunct="1">
        <a:defRPr sz="6210" kern="1200">
          <a:solidFill>
            <a:schemeClr val="tx1"/>
          </a:solidFill>
          <a:latin typeface="+mn-lt"/>
          <a:ea typeface="+mn-ea"/>
          <a:cs typeface="+mn-cs"/>
        </a:defRPr>
      </a:lvl1pPr>
      <a:lvl2pPr marL="1577340" algn="l" defTabSz="3154680" rtl="0" eaLnBrk="1" latinLnBrk="0" hangingPunct="1">
        <a:defRPr sz="6210" kern="1200">
          <a:solidFill>
            <a:schemeClr val="tx1"/>
          </a:solidFill>
          <a:latin typeface="+mn-lt"/>
          <a:ea typeface="+mn-ea"/>
          <a:cs typeface="+mn-cs"/>
        </a:defRPr>
      </a:lvl2pPr>
      <a:lvl3pPr marL="3154680" algn="l" defTabSz="3154680" rtl="0" eaLnBrk="1" latinLnBrk="0" hangingPunct="1">
        <a:defRPr sz="6210" kern="1200">
          <a:solidFill>
            <a:schemeClr val="tx1"/>
          </a:solidFill>
          <a:latin typeface="+mn-lt"/>
          <a:ea typeface="+mn-ea"/>
          <a:cs typeface="+mn-cs"/>
        </a:defRPr>
      </a:lvl3pPr>
      <a:lvl4pPr marL="4732020" algn="l" defTabSz="3154680" rtl="0" eaLnBrk="1" latinLnBrk="0" hangingPunct="1">
        <a:defRPr sz="6210" kern="1200">
          <a:solidFill>
            <a:schemeClr val="tx1"/>
          </a:solidFill>
          <a:latin typeface="+mn-lt"/>
          <a:ea typeface="+mn-ea"/>
          <a:cs typeface="+mn-cs"/>
        </a:defRPr>
      </a:lvl4pPr>
      <a:lvl5pPr marL="6309360" algn="l" defTabSz="3154680" rtl="0" eaLnBrk="1" latinLnBrk="0" hangingPunct="1">
        <a:defRPr sz="6210" kern="1200">
          <a:solidFill>
            <a:schemeClr val="tx1"/>
          </a:solidFill>
          <a:latin typeface="+mn-lt"/>
          <a:ea typeface="+mn-ea"/>
          <a:cs typeface="+mn-cs"/>
        </a:defRPr>
      </a:lvl5pPr>
      <a:lvl6pPr marL="7886700" algn="l" defTabSz="3154680" rtl="0" eaLnBrk="1" latinLnBrk="0" hangingPunct="1">
        <a:defRPr sz="6210" kern="1200">
          <a:solidFill>
            <a:schemeClr val="tx1"/>
          </a:solidFill>
          <a:latin typeface="+mn-lt"/>
          <a:ea typeface="+mn-ea"/>
          <a:cs typeface="+mn-cs"/>
        </a:defRPr>
      </a:lvl6pPr>
      <a:lvl7pPr marL="9464040" algn="l" defTabSz="3154680" rtl="0" eaLnBrk="1" latinLnBrk="0" hangingPunct="1">
        <a:defRPr sz="6210" kern="1200">
          <a:solidFill>
            <a:schemeClr val="tx1"/>
          </a:solidFill>
          <a:latin typeface="+mn-lt"/>
          <a:ea typeface="+mn-ea"/>
          <a:cs typeface="+mn-cs"/>
        </a:defRPr>
      </a:lvl7pPr>
      <a:lvl8pPr marL="11041380" algn="l" defTabSz="3154680" rtl="0" eaLnBrk="1" latinLnBrk="0" hangingPunct="1">
        <a:defRPr sz="6210" kern="1200">
          <a:solidFill>
            <a:schemeClr val="tx1"/>
          </a:solidFill>
          <a:latin typeface="+mn-lt"/>
          <a:ea typeface="+mn-ea"/>
          <a:cs typeface="+mn-cs"/>
        </a:defRPr>
      </a:lvl8pPr>
      <a:lvl9pPr marL="12618720" algn="l" defTabSz="3154680" rtl="0" eaLnBrk="1" latinLnBrk="0" hangingPunct="1">
        <a:defRPr sz="62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7E3A3-A436-A947-B19B-71A1CD9D8398}"/>
              </a:ext>
            </a:extLst>
          </p:cNvPr>
          <p:cNvSpPr>
            <a:spLocks noGrp="1"/>
          </p:cNvSpPr>
          <p:nvPr>
            <p:ph type="ctrTitle"/>
          </p:nvPr>
        </p:nvSpPr>
        <p:spPr>
          <a:xfrm>
            <a:off x="914400" y="453147"/>
            <a:ext cx="40233600" cy="3086466"/>
          </a:xfrm>
        </p:spPr>
        <p:txBody>
          <a:bodyPr>
            <a:noAutofit/>
          </a:bodyPr>
          <a:lstStyle/>
          <a:p>
            <a:r>
              <a:rPr lang="en-US" sz="9600" b="1" dirty="0">
                <a:effectLst/>
                <a:latin typeface="Roboto" panose="02000000000000000000" pitchFamily="2" charset="0"/>
                <a:ea typeface="Roboto" panose="02000000000000000000" pitchFamily="2" charset="0"/>
                <a:cs typeface="Times New Roman" panose="02020603050405020304" pitchFamily="18" charset="0"/>
              </a:rPr>
              <a:t>Laboratory Utilization Management System Assists with Familial Cytogenetic Testing: 3 Case Examples</a:t>
            </a:r>
            <a:br>
              <a:rPr lang="en-US" sz="9600" dirty="0">
                <a:effectLst/>
                <a:latin typeface="Roboto" panose="02000000000000000000" pitchFamily="2" charset="0"/>
                <a:ea typeface="Roboto" panose="02000000000000000000" pitchFamily="2" charset="0"/>
                <a:cs typeface="Times New Roman" panose="02020603050405020304" pitchFamily="18" charset="0"/>
              </a:rPr>
            </a:br>
            <a:endParaRPr lang="en-US" sz="9600" dirty="0">
              <a:latin typeface="Roboto" panose="02000000000000000000" pitchFamily="2" charset="0"/>
              <a:ea typeface="Roboto" panose="02000000000000000000" pitchFamily="2" charset="0"/>
            </a:endParaRPr>
          </a:p>
        </p:txBody>
      </p:sp>
      <p:sp>
        <p:nvSpPr>
          <p:cNvPr id="3" name="Subtitle 2">
            <a:extLst>
              <a:ext uri="{FF2B5EF4-FFF2-40B4-BE49-F238E27FC236}">
                <a16:creationId xmlns:a16="http://schemas.microsoft.com/office/drawing/2014/main" id="{1867AF57-7948-A646-8C3B-6BB48BBD3479}"/>
              </a:ext>
            </a:extLst>
          </p:cNvPr>
          <p:cNvSpPr>
            <a:spLocks noGrp="1"/>
          </p:cNvSpPr>
          <p:nvPr>
            <p:ph type="subTitle" idx="1"/>
          </p:nvPr>
        </p:nvSpPr>
        <p:spPr>
          <a:xfrm>
            <a:off x="914400" y="3329269"/>
            <a:ext cx="40233600" cy="2273185"/>
          </a:xfrm>
        </p:spPr>
        <p:txBody>
          <a:bodyPr/>
          <a:lstStyle/>
          <a:p>
            <a:pPr marL="0" marR="0">
              <a:lnSpc>
                <a:spcPct val="107000"/>
              </a:lnSpc>
              <a:spcBef>
                <a:spcPts val="0"/>
              </a:spcBef>
              <a:spcAft>
                <a:spcPts val="800"/>
              </a:spcAft>
            </a:pPr>
            <a:r>
              <a:rPr lang="en-US" sz="6000" dirty="0">
                <a:effectLst/>
                <a:latin typeface="Roboto" panose="02000000000000000000" pitchFamily="2" charset="0"/>
                <a:ea typeface="Roboto" panose="02000000000000000000" pitchFamily="2" charset="0"/>
                <a:cs typeface="Calibri" panose="020F0502020204030204" pitchFamily="34" charset="0"/>
              </a:rPr>
              <a:t>Amanda S. Openshaw</a:t>
            </a:r>
            <a:r>
              <a:rPr lang="en-US" sz="6000" baseline="30000" dirty="0">
                <a:effectLst/>
                <a:latin typeface="Roboto" panose="02000000000000000000" pitchFamily="2" charset="0"/>
                <a:ea typeface="Roboto" panose="02000000000000000000" pitchFamily="2" charset="0"/>
                <a:cs typeface="Calibri" panose="020F0502020204030204" pitchFamily="34" charset="0"/>
              </a:rPr>
              <a:t>1</a:t>
            </a:r>
            <a:r>
              <a:rPr lang="en-US" sz="6000" dirty="0">
                <a:effectLst/>
                <a:latin typeface="Roboto" panose="02000000000000000000" pitchFamily="2" charset="0"/>
                <a:ea typeface="Roboto" panose="02000000000000000000" pitchFamily="2" charset="0"/>
                <a:cs typeface="Calibri" panose="020F0502020204030204" pitchFamily="34" charset="0"/>
              </a:rPr>
              <a:t>, Rachel M. Lasher</a:t>
            </a:r>
            <a:r>
              <a:rPr lang="en-US" sz="6000" baseline="30000" dirty="0">
                <a:effectLst/>
                <a:latin typeface="Roboto" panose="02000000000000000000" pitchFamily="2" charset="0"/>
                <a:ea typeface="Roboto" panose="02000000000000000000" pitchFamily="2" charset="0"/>
                <a:cs typeface="Calibri" panose="020F0502020204030204" pitchFamily="34" charset="0"/>
              </a:rPr>
              <a:t>1</a:t>
            </a:r>
            <a:r>
              <a:rPr lang="en-US" sz="6000" dirty="0">
                <a:effectLst/>
                <a:latin typeface="Roboto" panose="02000000000000000000" pitchFamily="2" charset="0"/>
                <a:ea typeface="Roboto" panose="02000000000000000000" pitchFamily="2" charset="0"/>
                <a:cs typeface="Calibri" panose="020F0502020204030204" pitchFamily="34" charset="0"/>
              </a:rPr>
              <a:t>, Michelle Q. Bosworth</a:t>
            </a:r>
            <a:r>
              <a:rPr lang="en-US" sz="6000" baseline="30000" dirty="0">
                <a:effectLst/>
                <a:latin typeface="Roboto" panose="02000000000000000000" pitchFamily="2" charset="0"/>
                <a:ea typeface="Roboto" panose="02000000000000000000" pitchFamily="2" charset="0"/>
                <a:cs typeface="Calibri" panose="020F0502020204030204" pitchFamily="34" charset="0"/>
              </a:rPr>
              <a:t>1</a:t>
            </a:r>
            <a:r>
              <a:rPr lang="en-US" sz="6000" dirty="0">
                <a:effectLst/>
                <a:latin typeface="Roboto" panose="02000000000000000000" pitchFamily="2" charset="0"/>
                <a:ea typeface="Roboto" panose="02000000000000000000" pitchFamily="2" charset="0"/>
                <a:cs typeface="Calibri" panose="020F0502020204030204" pitchFamily="34" charset="0"/>
              </a:rPr>
              <a:t>, Danielle LaGrave</a:t>
            </a:r>
            <a:r>
              <a:rPr lang="en-US" sz="6000" baseline="30000" dirty="0">
                <a:effectLst/>
                <a:latin typeface="Roboto" panose="02000000000000000000" pitchFamily="2" charset="0"/>
                <a:ea typeface="Roboto" panose="02000000000000000000" pitchFamily="2" charset="0"/>
                <a:cs typeface="Calibri" panose="020F0502020204030204" pitchFamily="34" charset="0"/>
              </a:rPr>
              <a:t>1</a:t>
            </a:r>
            <a:r>
              <a:rPr lang="en-US" sz="6000" dirty="0">
                <a:effectLst/>
                <a:latin typeface="Roboto" panose="02000000000000000000" pitchFamily="2" charset="0"/>
                <a:ea typeface="Roboto" panose="02000000000000000000" pitchFamily="2" charset="0"/>
                <a:cs typeface="Calibri" panose="020F0502020204030204" pitchFamily="34" charset="0"/>
              </a:rPr>
              <a:t>, </a:t>
            </a:r>
            <a:r>
              <a:rPr lang="en-US" sz="6000" dirty="0">
                <a:effectLst/>
                <a:latin typeface="Roboto" panose="02000000000000000000" pitchFamily="2" charset="0"/>
                <a:ea typeface="Roboto" panose="02000000000000000000" pitchFamily="2" charset="0"/>
                <a:cs typeface="Times New Roman" panose="02020603050405020304" pitchFamily="18" charset="0"/>
              </a:rPr>
              <a:t>Hiba Risheg</a:t>
            </a:r>
            <a:r>
              <a:rPr lang="en-US" sz="6000" baseline="30000" dirty="0">
                <a:effectLst/>
                <a:latin typeface="Roboto" panose="02000000000000000000" pitchFamily="2" charset="0"/>
                <a:ea typeface="Roboto" panose="02000000000000000000" pitchFamily="2" charset="0"/>
                <a:cs typeface="Times New Roman" panose="02020603050405020304" pitchFamily="18" charset="0"/>
              </a:rPr>
              <a:t>1</a:t>
            </a:r>
            <a:r>
              <a:rPr lang="en-US" sz="6000" dirty="0">
                <a:effectLst/>
                <a:latin typeface="Roboto" panose="02000000000000000000" pitchFamily="2" charset="0"/>
                <a:ea typeface="Roboto" panose="02000000000000000000" pitchFamily="2" charset="0"/>
                <a:cs typeface="Times New Roman" panose="02020603050405020304" pitchFamily="18" charset="0"/>
              </a:rPr>
              <a:t>, Bo Hong</a:t>
            </a:r>
            <a:r>
              <a:rPr lang="en-US" sz="6000" baseline="30000" dirty="0">
                <a:effectLst/>
                <a:latin typeface="Roboto" panose="02000000000000000000" pitchFamily="2" charset="0"/>
                <a:ea typeface="Roboto" panose="02000000000000000000" pitchFamily="2" charset="0"/>
                <a:cs typeface="Times New Roman" panose="02020603050405020304" pitchFamily="18" charset="0"/>
              </a:rPr>
              <a:t>1,2</a:t>
            </a:r>
            <a:endParaRPr lang="en-US" sz="6000" dirty="0">
              <a:effectLst/>
              <a:latin typeface="Roboto" panose="02000000000000000000" pitchFamily="2" charset="0"/>
              <a:ea typeface="Roboto" panose="02000000000000000000" pitchFamily="2" charset="0"/>
              <a:cs typeface="Times New Roman" panose="02020603050405020304" pitchFamily="18" charset="0"/>
            </a:endParaRPr>
          </a:p>
          <a:p>
            <a:pPr marL="0" marR="0">
              <a:lnSpc>
                <a:spcPct val="107000"/>
              </a:lnSpc>
              <a:spcBef>
                <a:spcPts val="0"/>
              </a:spcBef>
              <a:spcAft>
                <a:spcPts val="800"/>
              </a:spcAft>
            </a:pPr>
            <a:r>
              <a:rPr lang="en-US" sz="5400" baseline="30000" dirty="0">
                <a:effectLst/>
                <a:latin typeface="Roboto" panose="02000000000000000000" pitchFamily="2" charset="0"/>
                <a:ea typeface="Roboto" panose="02000000000000000000" pitchFamily="2" charset="0"/>
                <a:cs typeface="Calibri" panose="020F0502020204030204" pitchFamily="34" charset="0"/>
              </a:rPr>
              <a:t>1</a:t>
            </a:r>
            <a:r>
              <a:rPr lang="en-US" sz="5400" dirty="0">
                <a:effectLst/>
                <a:latin typeface="Roboto" panose="02000000000000000000" pitchFamily="2" charset="0"/>
                <a:ea typeface="Roboto" panose="02000000000000000000" pitchFamily="2" charset="0"/>
                <a:cs typeface="Calibri" panose="020F0502020204030204" pitchFamily="34" charset="0"/>
              </a:rPr>
              <a:t>ARUP Laboratories, Salt Lake City, UT; </a:t>
            </a:r>
            <a:r>
              <a:rPr lang="en-US" sz="5400" baseline="30000" dirty="0">
                <a:effectLst/>
                <a:latin typeface="Roboto" panose="02000000000000000000" pitchFamily="2" charset="0"/>
                <a:ea typeface="Roboto" panose="02000000000000000000" pitchFamily="2" charset="0"/>
                <a:cs typeface="Calibri" panose="020F0502020204030204" pitchFamily="34" charset="0"/>
              </a:rPr>
              <a:t>2</a:t>
            </a:r>
            <a:r>
              <a:rPr lang="en-US" sz="5400" dirty="0">
                <a:effectLst/>
                <a:latin typeface="Roboto" panose="02000000000000000000" pitchFamily="2" charset="0"/>
                <a:ea typeface="Roboto" panose="02000000000000000000" pitchFamily="2" charset="0"/>
                <a:cs typeface="Calibri" panose="020F0502020204030204" pitchFamily="34" charset="0"/>
              </a:rPr>
              <a:t>Department of Pathology, University of Utah, Salt Lake City, UT</a:t>
            </a:r>
            <a:endParaRPr lang="en-US" sz="5400" dirty="0">
              <a:effectLst/>
              <a:latin typeface="Roboto" panose="02000000000000000000" pitchFamily="2" charset="0"/>
              <a:ea typeface="Roboto" panose="02000000000000000000" pitchFamily="2" charset="0"/>
              <a:cs typeface="Times New Roman" panose="02020603050405020304" pitchFamily="18" charset="0"/>
            </a:endParaRPr>
          </a:p>
        </p:txBody>
      </p:sp>
      <p:sp>
        <p:nvSpPr>
          <p:cNvPr id="4" name="Text Placeholder 3">
            <a:extLst>
              <a:ext uri="{FF2B5EF4-FFF2-40B4-BE49-F238E27FC236}">
                <a16:creationId xmlns:a16="http://schemas.microsoft.com/office/drawing/2014/main" id="{83150ED4-166D-DD4E-81CC-EFDD0D4C2BCF}"/>
              </a:ext>
            </a:extLst>
          </p:cNvPr>
          <p:cNvSpPr>
            <a:spLocks noGrp="1"/>
          </p:cNvSpPr>
          <p:nvPr>
            <p:ph type="body" idx="10"/>
          </p:nvPr>
        </p:nvSpPr>
        <p:spPr>
          <a:xfrm>
            <a:off x="793805" y="5602455"/>
            <a:ext cx="14022483" cy="1387089"/>
          </a:xfrm>
        </p:spPr>
        <p:txBody>
          <a:bodyPr/>
          <a:lstStyle/>
          <a:p>
            <a:r>
              <a:rPr lang="en-US" dirty="0"/>
              <a:t>Background</a:t>
            </a:r>
          </a:p>
        </p:txBody>
      </p:sp>
      <p:sp>
        <p:nvSpPr>
          <p:cNvPr id="5" name="Content Placeholder 4">
            <a:extLst>
              <a:ext uri="{FF2B5EF4-FFF2-40B4-BE49-F238E27FC236}">
                <a16:creationId xmlns:a16="http://schemas.microsoft.com/office/drawing/2014/main" id="{39905853-B3A1-E645-A054-1066F8993913}"/>
              </a:ext>
            </a:extLst>
          </p:cNvPr>
          <p:cNvSpPr>
            <a:spLocks noGrp="1"/>
          </p:cNvSpPr>
          <p:nvPr>
            <p:ph sz="half" idx="2"/>
          </p:nvPr>
        </p:nvSpPr>
        <p:spPr>
          <a:xfrm>
            <a:off x="871354" y="7148678"/>
            <a:ext cx="13977615" cy="14740535"/>
          </a:xfrm>
        </p:spPr>
        <p:txBody>
          <a:bodyPr lIns="365760" tIns="274320" rIns="365760" bIns="274320"/>
          <a:lstStyle/>
          <a:p>
            <a:pPr marL="0" marR="0" algn="just">
              <a:lnSpc>
                <a:spcPct val="120000"/>
              </a:lnSpc>
              <a:spcBef>
                <a:spcPts val="1000"/>
              </a:spcBef>
              <a:spcAft>
                <a:spcPts val="800"/>
              </a:spcAft>
            </a:pPr>
            <a:r>
              <a:rPr lang="en-US" sz="3600" dirty="0">
                <a:effectLst/>
                <a:cs typeface="Calibri" panose="020F0502020204030204" pitchFamily="34" charset="0"/>
              </a:rPr>
              <a:t>Laboratory genetic counselors (GCs) in cytogenetics oversee a utilization management (UM) system to review the indication-specific appropriateness of incoming test orders, which saves both time and healthcare resources. This is especially important for families with a history of a genetic abnormality, since appropriate testing methodology may vary both between and within families. The UM process occurs in phases to maximize the efficiency and expertise of UM team members. Laboratory GC support specialists escalate cases with unclear or inappropriate indications based on a guideline developed by GCs and reviewed by medical directors. GCs then evaluate the escalated test orders and request proband reports when indicated. If the indication references a previous genetic study, GCs, cytogenetics supervisors, and/or medical directors evaluate the case to offer the correct test for accurate recurrence risk counseling. We describe 3 inappropriate orders for familial testing that were identified and corrected as a result of the UM process at ARUP Laboratories. </a:t>
            </a:r>
            <a:endParaRPr lang="en-US" sz="3600" dirty="0">
              <a:cs typeface="Calibri" panose="020F0502020204030204" pitchFamily="34" charset="0"/>
            </a:endParaRPr>
          </a:p>
          <a:p>
            <a:pPr marL="0" marR="0" algn="just">
              <a:lnSpc>
                <a:spcPct val="120000"/>
              </a:lnSpc>
              <a:spcBef>
                <a:spcPts val="0"/>
              </a:spcBef>
              <a:spcAft>
                <a:spcPts val="800"/>
              </a:spcAft>
            </a:pPr>
            <a:r>
              <a:rPr lang="en-US" sz="3600" dirty="0">
                <a:effectLst/>
                <a:cs typeface="Calibri" panose="020F0502020204030204" pitchFamily="34" charset="0"/>
              </a:rPr>
              <a:t>This series highlights the benefits of a routine laboratory UM system for familial cytogenetic testing and the nuances of such testing when cryptic copy number variants (CNVs) are involved.</a:t>
            </a:r>
            <a:endParaRPr lang="en-US" sz="3600" dirty="0">
              <a:effectLst/>
              <a:cs typeface="Times New Roman" panose="02020603050405020304" pitchFamily="18" charset="0"/>
            </a:endParaRPr>
          </a:p>
        </p:txBody>
      </p:sp>
      <p:sp>
        <p:nvSpPr>
          <p:cNvPr id="11" name="Content Placeholder 10">
            <a:extLst>
              <a:ext uri="{FF2B5EF4-FFF2-40B4-BE49-F238E27FC236}">
                <a16:creationId xmlns:a16="http://schemas.microsoft.com/office/drawing/2014/main" id="{0ED3E515-E355-504C-A2EE-951F1F9D1540}"/>
              </a:ext>
            </a:extLst>
          </p:cNvPr>
          <p:cNvSpPr>
            <a:spLocks noGrp="1"/>
          </p:cNvSpPr>
          <p:nvPr>
            <p:ph sz="quarter" idx="15"/>
          </p:nvPr>
        </p:nvSpPr>
        <p:spPr>
          <a:xfrm>
            <a:off x="906579" y="24529290"/>
            <a:ext cx="13893988" cy="13088236"/>
          </a:xfrm>
        </p:spPr>
        <p:txBody>
          <a:bodyPr tIns="0" rIns="640080"/>
          <a:lstStyle/>
          <a:p>
            <a:pPr marL="685800" indent="-685800">
              <a:buFont typeface="Arial" panose="020B0604020202020204" pitchFamily="34" charset="0"/>
              <a:buChar char="•"/>
            </a:pPr>
            <a:endParaRPr lang="en-US" sz="4000" dirty="0">
              <a:cs typeface="Calibri" panose="020F0502020204030204" pitchFamily="34" charset="0"/>
            </a:endParaRPr>
          </a:p>
          <a:p>
            <a:pPr marL="685800" indent="-685800" algn="just">
              <a:spcAft>
                <a:spcPts val="1800"/>
              </a:spcAft>
              <a:buFont typeface="Arial" panose="020B0604020202020204" pitchFamily="34" charset="0"/>
              <a:buChar char="•"/>
            </a:pPr>
            <a:r>
              <a:rPr lang="en-US" sz="4000" b="1" dirty="0">
                <a:cs typeface="Calibri" panose="020F0502020204030204" pitchFamily="34" charset="0"/>
              </a:rPr>
              <a:t>Systematic review of familial genetic testing by properly trained genetics professionals in the </a:t>
            </a:r>
            <a:r>
              <a:rPr lang="en-US" sz="4000" b="1" dirty="0">
                <a:latin typeface="Roboto" panose="02000000000000000000" pitchFamily="2" charset="0"/>
                <a:ea typeface="Roboto" panose="02000000000000000000" pitchFamily="2" charset="0"/>
              </a:rPr>
              <a:t>laboratory prevents false reassurance and incorrect recurrence risks to patients from incorrect familial test orders.</a:t>
            </a:r>
          </a:p>
          <a:p>
            <a:pPr marL="685800" indent="-685800" algn="just">
              <a:spcAft>
                <a:spcPts val="1800"/>
              </a:spcAft>
              <a:buFont typeface="Arial" panose="020B0604020202020204" pitchFamily="34" charset="0"/>
              <a:buChar char="•"/>
            </a:pPr>
            <a:r>
              <a:rPr lang="en-US" sz="4000" b="1" dirty="0">
                <a:cs typeface="Calibri" panose="020F0502020204030204" pitchFamily="34" charset="0"/>
              </a:rPr>
              <a:t>Healthcare providers who lack genetics expertise may not realize that CNVs may be cryptic by karyotype, and that standard FISH probes may be outside the proband’s CNV despite a matching diagnosis. </a:t>
            </a:r>
            <a:endParaRPr lang="en-US" sz="4000" b="1" dirty="0">
              <a:cs typeface="Times New Roman" panose="02020603050405020304" pitchFamily="18" charset="0"/>
            </a:endParaRPr>
          </a:p>
          <a:p>
            <a:pPr marL="685800" indent="-685800" algn="just">
              <a:spcAft>
                <a:spcPts val="1800"/>
              </a:spcAft>
              <a:buFont typeface="Arial" panose="020B0604020202020204" pitchFamily="34" charset="0"/>
              <a:buChar char="•"/>
            </a:pPr>
            <a:r>
              <a:rPr lang="en-US" sz="4000" b="1" dirty="0">
                <a:cs typeface="Calibri" panose="020F0502020204030204" pitchFamily="34" charset="0"/>
              </a:rPr>
              <a:t>Ordering </a:t>
            </a:r>
            <a:r>
              <a:rPr lang="en-US" sz="4000" b="1" dirty="0">
                <a:effectLst/>
                <a:cs typeface="Calibri" panose="020F0502020204030204" pitchFamily="34" charset="0"/>
              </a:rPr>
              <a:t>healthcare providers should seek genetics advice prior to submitting samples for familial genetic testing.</a:t>
            </a:r>
          </a:p>
          <a:p>
            <a:pPr marL="685800" indent="-685800" algn="just">
              <a:buFont typeface="Arial" panose="020B0604020202020204" pitchFamily="34" charset="0"/>
              <a:buChar char="•"/>
            </a:pPr>
            <a:r>
              <a:rPr lang="en-US" sz="4000" b="1" dirty="0">
                <a:effectLst/>
                <a:cs typeface="Calibri" panose="020F0502020204030204" pitchFamily="34" charset="0"/>
              </a:rPr>
              <a:t>It is imperative to include a copy of the proband test result(s) with the family member’s test order so the performing lab can confirm that the order is appropriate. </a:t>
            </a:r>
          </a:p>
        </p:txBody>
      </p:sp>
      <p:sp>
        <p:nvSpPr>
          <p:cNvPr id="12" name="TextBox 11">
            <a:extLst>
              <a:ext uri="{FF2B5EF4-FFF2-40B4-BE49-F238E27FC236}">
                <a16:creationId xmlns:a16="http://schemas.microsoft.com/office/drawing/2014/main" id="{34F10575-F88A-EF4C-AE36-B37622DF45E9}"/>
              </a:ext>
            </a:extLst>
          </p:cNvPr>
          <p:cNvSpPr txBox="1"/>
          <p:nvPr/>
        </p:nvSpPr>
        <p:spPr>
          <a:xfrm>
            <a:off x="14364935" y="38605460"/>
            <a:ext cx="26702680" cy="2339102"/>
          </a:xfrm>
          <a:prstGeom prst="rect">
            <a:avLst/>
          </a:prstGeom>
          <a:noFill/>
        </p:spPr>
        <p:txBody>
          <a:bodyPr wrap="square" rtlCol="0">
            <a:spAutoFit/>
          </a:bodyPr>
          <a:lstStyle/>
          <a:p>
            <a:pPr marL="793750" indent="-423863" algn="r">
              <a:buFontTx/>
              <a:buNone/>
            </a:pPr>
            <a:r>
              <a:rPr lang="en-US" sz="3600" b="1" u="sng" dirty="0">
                <a:latin typeface="Roboto Light" panose="02000000000000000000" pitchFamily="2" charset="0"/>
                <a:ea typeface="Roboto Light" panose="02000000000000000000" pitchFamily="2" charset="0"/>
              </a:rPr>
              <a:t>References</a:t>
            </a:r>
            <a:r>
              <a:rPr lang="en-US" sz="3600" b="1" dirty="0">
                <a:latin typeface="Roboto Light" panose="02000000000000000000" pitchFamily="2" charset="0"/>
                <a:ea typeface="Roboto Light" panose="02000000000000000000" pitchFamily="2" charset="0"/>
              </a:rPr>
              <a:t>:</a:t>
            </a:r>
          </a:p>
          <a:p>
            <a:pPr marL="793750" indent="-423863" algn="r"/>
            <a:r>
              <a:rPr lang="en-US" sz="3600" b="1" dirty="0">
                <a:ea typeface="Roboto" panose="02000000000000000000" pitchFamily="2" charset="0"/>
              </a:rPr>
              <a:t>UCSC Genome Browser: http://genome.ucsc.edu/</a:t>
            </a:r>
          </a:p>
          <a:p>
            <a:pPr marL="793750" indent="-423863" algn="r">
              <a:buFontTx/>
              <a:buNone/>
            </a:pPr>
            <a:r>
              <a:rPr lang="en-US" sz="3600" b="1" dirty="0" err="1">
                <a:ea typeface="Roboto" panose="02000000000000000000" pitchFamily="2" charset="0"/>
              </a:rPr>
              <a:t>CyDAS</a:t>
            </a:r>
            <a:r>
              <a:rPr lang="en-US" sz="3600" b="1" dirty="0">
                <a:ea typeface="Roboto" panose="02000000000000000000" pitchFamily="2" charset="0"/>
              </a:rPr>
              <a:t> Online Analysis Site:  http://www.cydas.org/OnlineAnalysis/</a:t>
            </a:r>
          </a:p>
          <a:p>
            <a:pPr marL="1057275" indent="-1057275" algn="r">
              <a:buFontTx/>
              <a:buNone/>
            </a:pPr>
            <a:endParaRPr lang="en-US" sz="3800" dirty="0">
              <a:latin typeface="Roboto Light" panose="02000000000000000000" pitchFamily="2" charset="0"/>
              <a:ea typeface="Roboto Light" panose="02000000000000000000" pitchFamily="2" charset="0"/>
            </a:endParaRPr>
          </a:p>
        </p:txBody>
      </p:sp>
      <p:sp>
        <p:nvSpPr>
          <p:cNvPr id="8" name="Text Placeholder 3">
            <a:extLst>
              <a:ext uri="{FF2B5EF4-FFF2-40B4-BE49-F238E27FC236}">
                <a16:creationId xmlns:a16="http://schemas.microsoft.com/office/drawing/2014/main" id="{DF6EC5D1-8C77-EC75-15DE-7A7E13473E56}"/>
              </a:ext>
            </a:extLst>
          </p:cNvPr>
          <p:cNvSpPr txBox="1">
            <a:spLocks/>
          </p:cNvSpPr>
          <p:nvPr/>
        </p:nvSpPr>
        <p:spPr>
          <a:xfrm>
            <a:off x="849048" y="23010847"/>
            <a:ext cx="14026896" cy="1389888"/>
          </a:xfrm>
          <a:prstGeom prst="rect">
            <a:avLst/>
          </a:prstGeom>
          <a:solidFill>
            <a:schemeClr val="bg2"/>
          </a:solidFill>
        </p:spPr>
        <p:txBody>
          <a:bodyPr lIns="274320" anchor="ctr" anchorCtr="0"/>
          <a:lstStyle>
            <a:lvl1pPr marL="0" indent="0" algn="ctr" defTabSz="3154680" rtl="0" eaLnBrk="1" latinLnBrk="0" hangingPunct="1">
              <a:lnSpc>
                <a:spcPct val="90000"/>
              </a:lnSpc>
              <a:spcBef>
                <a:spcPts val="3450"/>
              </a:spcBef>
              <a:buFont typeface="Arial" panose="020B0604020202020204" pitchFamily="34" charset="0"/>
              <a:buNone/>
              <a:defRPr sz="4801" b="1" i="0" kern="1200">
                <a:solidFill>
                  <a:schemeClr val="accent2"/>
                </a:solidFill>
                <a:latin typeface="Roboto" panose="02000000000000000000" pitchFamily="2" charset="0"/>
                <a:ea typeface="Roboto" panose="02000000000000000000" pitchFamily="2" charset="0"/>
                <a:cs typeface="+mn-cs"/>
              </a:defRPr>
            </a:lvl1pPr>
            <a:lvl2pPr marL="953950" indent="0" algn="l" defTabSz="3154680" rtl="0" eaLnBrk="1" latinLnBrk="0" hangingPunct="1">
              <a:lnSpc>
                <a:spcPct val="90000"/>
              </a:lnSpc>
              <a:spcBef>
                <a:spcPts val="1725"/>
              </a:spcBef>
              <a:buFont typeface="Arial" panose="020B0604020202020204" pitchFamily="34" charset="0"/>
              <a:buNone/>
              <a:defRPr sz="4173" b="1" kern="1200">
                <a:solidFill>
                  <a:schemeClr val="tx1"/>
                </a:solidFill>
                <a:latin typeface="+mn-lt"/>
                <a:ea typeface="+mn-ea"/>
                <a:cs typeface="+mn-cs"/>
              </a:defRPr>
            </a:lvl2pPr>
            <a:lvl3pPr marL="1907901" indent="0" algn="l" defTabSz="3154680" rtl="0" eaLnBrk="1" latinLnBrk="0" hangingPunct="1">
              <a:lnSpc>
                <a:spcPct val="90000"/>
              </a:lnSpc>
              <a:spcBef>
                <a:spcPts val="1725"/>
              </a:spcBef>
              <a:buFont typeface="Arial" panose="020B0604020202020204" pitchFamily="34" charset="0"/>
              <a:buNone/>
              <a:defRPr sz="3755" b="1" kern="1200">
                <a:solidFill>
                  <a:schemeClr val="tx1"/>
                </a:solidFill>
                <a:latin typeface="+mn-lt"/>
                <a:ea typeface="+mn-ea"/>
                <a:cs typeface="+mn-cs"/>
              </a:defRPr>
            </a:lvl3pPr>
            <a:lvl4pPr marL="2861853"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4pPr>
            <a:lvl5pPr marL="3815803"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5pPr>
            <a:lvl6pPr marL="4769753"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6pPr>
            <a:lvl7pPr marL="5723704"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7pPr>
            <a:lvl8pPr marL="6677656"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8pPr>
            <a:lvl9pPr marL="7631605"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9pPr>
          </a:lstStyle>
          <a:p>
            <a:r>
              <a:rPr lang="en-US" dirty="0"/>
              <a:t>Conclusions</a:t>
            </a:r>
          </a:p>
        </p:txBody>
      </p:sp>
      <p:sp>
        <p:nvSpPr>
          <p:cNvPr id="43" name="Content Placeholder 4">
            <a:extLst>
              <a:ext uri="{FF2B5EF4-FFF2-40B4-BE49-F238E27FC236}">
                <a16:creationId xmlns:a16="http://schemas.microsoft.com/office/drawing/2014/main" id="{AF2A8734-9A9B-20C7-116D-C2240FF0DA45}"/>
              </a:ext>
            </a:extLst>
          </p:cNvPr>
          <p:cNvSpPr txBox="1">
            <a:spLocks/>
          </p:cNvSpPr>
          <p:nvPr/>
        </p:nvSpPr>
        <p:spPr>
          <a:xfrm>
            <a:off x="15663955" y="28619936"/>
            <a:ext cx="25568989" cy="8997590"/>
          </a:xfrm>
          <a:prstGeom prst="rect">
            <a:avLst/>
          </a:prstGeom>
          <a:solidFill>
            <a:schemeClr val="bg1"/>
          </a:solidFill>
          <a:effectLst>
            <a:outerShdw blurRad="50800" dist="38100" dir="8100000" algn="tr" rotWithShape="0">
              <a:prstClr val="black">
                <a:alpha val="40000"/>
              </a:prstClr>
            </a:outerShdw>
          </a:effectLst>
          <a:scene3d>
            <a:camera prst="orthographicFront"/>
            <a:lightRig rig="threePt" dir="t"/>
          </a:scene3d>
          <a:sp3d extrusionH="19050"/>
        </p:spPr>
        <p:txBody>
          <a:bodyPr lIns="274320"/>
          <a:lstStyle>
            <a:lvl1pPr marL="0" indent="0" algn="l" defTabSz="3154680" rtl="0" eaLnBrk="1" latinLnBrk="0" hangingPunct="1">
              <a:lnSpc>
                <a:spcPct val="90000"/>
              </a:lnSpc>
              <a:spcBef>
                <a:spcPts val="3450"/>
              </a:spcBef>
              <a:buFontTx/>
              <a:buNone/>
              <a:defRPr sz="5400" b="0" kern="1200">
                <a:solidFill>
                  <a:schemeClr val="tx1"/>
                </a:solidFill>
                <a:latin typeface="Roboto" panose="02000000000000000000" pitchFamily="2" charset="0"/>
                <a:ea typeface="Roboto" panose="02000000000000000000" pitchFamily="2" charset="0"/>
                <a:cs typeface="+mn-cs"/>
              </a:defRPr>
            </a:lvl1pPr>
            <a:lvl2pPr marL="2366010" indent="-788670" algn="l" defTabSz="3154680" rtl="0" eaLnBrk="1" latinLnBrk="0" hangingPunct="1">
              <a:lnSpc>
                <a:spcPct val="90000"/>
              </a:lnSpc>
              <a:spcBef>
                <a:spcPts val="1725"/>
              </a:spcBef>
              <a:buFont typeface="Roboto" panose="02000000000000000000" pitchFamily="2" charset="0"/>
              <a:buChar char="»"/>
              <a:defRPr sz="5400" b="0" kern="1200">
                <a:solidFill>
                  <a:schemeClr val="tx1"/>
                </a:solidFill>
                <a:latin typeface="Roboto" panose="02000000000000000000" pitchFamily="2" charset="0"/>
                <a:ea typeface="Roboto" panose="02000000000000000000" pitchFamily="2" charset="0"/>
                <a:cs typeface="+mn-cs"/>
              </a:defRPr>
            </a:lvl2pPr>
            <a:lvl3pPr marL="3943350" indent="-788670" algn="l" defTabSz="3154680" rtl="0" eaLnBrk="1" latinLnBrk="0" hangingPunct="1">
              <a:lnSpc>
                <a:spcPct val="90000"/>
              </a:lnSpc>
              <a:spcBef>
                <a:spcPts val="1725"/>
              </a:spcBef>
              <a:buFont typeface="Wingdings" pitchFamily="2" charset="2"/>
              <a:buChar char="§"/>
              <a:defRPr sz="5400" b="0" kern="1200">
                <a:solidFill>
                  <a:schemeClr val="tx1"/>
                </a:solidFill>
                <a:latin typeface="Roboto" panose="02000000000000000000" pitchFamily="2" charset="0"/>
                <a:ea typeface="Roboto" panose="02000000000000000000" pitchFamily="2" charset="0"/>
                <a:cs typeface="+mn-cs"/>
              </a:defRPr>
            </a:lvl3pPr>
            <a:lvl4pPr marL="5520690" indent="-788670" algn="l" defTabSz="3154680" rtl="0" eaLnBrk="1" latinLnBrk="0" hangingPunct="1">
              <a:lnSpc>
                <a:spcPct val="90000"/>
              </a:lnSpc>
              <a:spcBef>
                <a:spcPts val="1725"/>
              </a:spcBef>
              <a:buFont typeface="Roboto" panose="02000000000000000000" pitchFamily="2" charset="0"/>
              <a:buChar char="›"/>
              <a:defRPr sz="5400" b="0" kern="1200">
                <a:solidFill>
                  <a:schemeClr val="tx1"/>
                </a:solidFill>
                <a:latin typeface="Roboto" panose="02000000000000000000" pitchFamily="2" charset="0"/>
                <a:ea typeface="Roboto" panose="02000000000000000000" pitchFamily="2" charset="0"/>
                <a:cs typeface="+mn-cs"/>
              </a:defRPr>
            </a:lvl4pPr>
            <a:lvl5pPr marL="7098030" indent="-788670" algn="l" defTabSz="3154680" rtl="0" eaLnBrk="1" latinLnBrk="0" hangingPunct="1">
              <a:lnSpc>
                <a:spcPct val="90000"/>
              </a:lnSpc>
              <a:spcBef>
                <a:spcPts val="1725"/>
              </a:spcBef>
              <a:buFont typeface="Arial" panose="020B0604020202020204" pitchFamily="34" charset="0"/>
              <a:buChar char="•"/>
              <a:defRPr sz="5400" b="0" kern="1200">
                <a:solidFill>
                  <a:schemeClr val="tx1"/>
                </a:solidFill>
                <a:latin typeface="Roboto" panose="02000000000000000000" pitchFamily="2" charset="0"/>
                <a:ea typeface="Roboto" panose="02000000000000000000" pitchFamily="2" charset="0"/>
                <a:cs typeface="+mn-cs"/>
              </a:defRPr>
            </a:lvl5pPr>
            <a:lvl6pPr marL="867537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6pPr>
            <a:lvl7pPr marL="1025271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7pPr>
            <a:lvl8pPr marL="1183005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8pPr>
            <a:lvl9pPr marL="1340739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9pPr>
          </a:lstStyle>
          <a:p>
            <a:pPr>
              <a:lnSpc>
                <a:spcPct val="107000"/>
              </a:lnSpc>
              <a:spcBef>
                <a:spcPts val="0"/>
              </a:spcBef>
              <a:spcAft>
                <a:spcPts val="800"/>
              </a:spcAft>
            </a:pPr>
            <a:endParaRPr lang="en-US" sz="4000" dirty="0">
              <a:cs typeface="Times New Roman" panose="02020603050405020304" pitchFamily="18" charset="0"/>
            </a:endParaRPr>
          </a:p>
        </p:txBody>
      </p:sp>
      <p:sp>
        <p:nvSpPr>
          <p:cNvPr id="45" name="Text Placeholder 3">
            <a:extLst>
              <a:ext uri="{FF2B5EF4-FFF2-40B4-BE49-F238E27FC236}">
                <a16:creationId xmlns:a16="http://schemas.microsoft.com/office/drawing/2014/main" id="{12DD4EE9-1044-B844-98D6-702D8DD10B46}"/>
              </a:ext>
            </a:extLst>
          </p:cNvPr>
          <p:cNvSpPr txBox="1">
            <a:spLocks/>
          </p:cNvSpPr>
          <p:nvPr/>
        </p:nvSpPr>
        <p:spPr>
          <a:xfrm>
            <a:off x="15600518" y="26944482"/>
            <a:ext cx="25649373" cy="1482332"/>
          </a:xfrm>
          <a:prstGeom prst="rect">
            <a:avLst/>
          </a:prstGeom>
          <a:solidFill>
            <a:schemeClr val="bg2"/>
          </a:solidFill>
        </p:spPr>
        <p:txBody>
          <a:bodyPr lIns="274320" anchor="ctr" anchorCtr="0"/>
          <a:lstStyle>
            <a:lvl1pPr marL="0" indent="0" algn="ctr" defTabSz="3154680" rtl="0" eaLnBrk="1" latinLnBrk="0" hangingPunct="1">
              <a:lnSpc>
                <a:spcPct val="90000"/>
              </a:lnSpc>
              <a:spcBef>
                <a:spcPts val="3450"/>
              </a:spcBef>
              <a:buFont typeface="Arial" panose="020B0604020202020204" pitchFamily="34" charset="0"/>
              <a:buNone/>
              <a:defRPr sz="4801" b="1" i="0" kern="1200">
                <a:solidFill>
                  <a:schemeClr val="accent2"/>
                </a:solidFill>
                <a:latin typeface="Roboto" panose="02000000000000000000" pitchFamily="2" charset="0"/>
                <a:ea typeface="Roboto" panose="02000000000000000000" pitchFamily="2" charset="0"/>
                <a:cs typeface="+mn-cs"/>
              </a:defRPr>
            </a:lvl1pPr>
            <a:lvl2pPr marL="953950" indent="0" algn="l" defTabSz="3154680" rtl="0" eaLnBrk="1" latinLnBrk="0" hangingPunct="1">
              <a:lnSpc>
                <a:spcPct val="90000"/>
              </a:lnSpc>
              <a:spcBef>
                <a:spcPts val="1725"/>
              </a:spcBef>
              <a:buFont typeface="Arial" panose="020B0604020202020204" pitchFamily="34" charset="0"/>
              <a:buNone/>
              <a:defRPr sz="4173" b="1" kern="1200">
                <a:solidFill>
                  <a:schemeClr val="tx1"/>
                </a:solidFill>
                <a:latin typeface="+mn-lt"/>
                <a:ea typeface="+mn-ea"/>
                <a:cs typeface="+mn-cs"/>
              </a:defRPr>
            </a:lvl2pPr>
            <a:lvl3pPr marL="1907901" indent="0" algn="l" defTabSz="3154680" rtl="0" eaLnBrk="1" latinLnBrk="0" hangingPunct="1">
              <a:lnSpc>
                <a:spcPct val="90000"/>
              </a:lnSpc>
              <a:spcBef>
                <a:spcPts val="1725"/>
              </a:spcBef>
              <a:buFont typeface="Arial" panose="020B0604020202020204" pitchFamily="34" charset="0"/>
              <a:buNone/>
              <a:defRPr sz="3755" b="1" kern="1200">
                <a:solidFill>
                  <a:schemeClr val="tx1"/>
                </a:solidFill>
                <a:latin typeface="+mn-lt"/>
                <a:ea typeface="+mn-ea"/>
                <a:cs typeface="+mn-cs"/>
              </a:defRPr>
            </a:lvl3pPr>
            <a:lvl4pPr marL="2861853"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4pPr>
            <a:lvl5pPr marL="3815803"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5pPr>
            <a:lvl6pPr marL="4769753"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6pPr>
            <a:lvl7pPr marL="5723704"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7pPr>
            <a:lvl8pPr marL="6677656"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8pPr>
            <a:lvl9pPr marL="7631605"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9pPr>
          </a:lstStyle>
          <a:p>
            <a:r>
              <a:rPr lang="en-US" dirty="0"/>
              <a:t>Case 3</a:t>
            </a:r>
          </a:p>
        </p:txBody>
      </p:sp>
      <p:sp>
        <p:nvSpPr>
          <p:cNvPr id="46" name="Content Placeholder 4">
            <a:extLst>
              <a:ext uri="{FF2B5EF4-FFF2-40B4-BE49-F238E27FC236}">
                <a16:creationId xmlns:a16="http://schemas.microsoft.com/office/drawing/2014/main" id="{619CA63D-FD34-0B57-37B8-5724E156ED76}"/>
              </a:ext>
            </a:extLst>
          </p:cNvPr>
          <p:cNvSpPr txBox="1">
            <a:spLocks/>
          </p:cNvSpPr>
          <p:nvPr/>
        </p:nvSpPr>
        <p:spPr>
          <a:xfrm>
            <a:off x="15651317" y="17957658"/>
            <a:ext cx="25649374" cy="8507819"/>
          </a:xfrm>
          <a:prstGeom prst="rect">
            <a:avLst/>
          </a:prstGeom>
          <a:solidFill>
            <a:schemeClr val="bg1"/>
          </a:solidFill>
          <a:effectLst>
            <a:outerShdw blurRad="50800" dist="38100" dir="8100000" algn="tr" rotWithShape="0">
              <a:prstClr val="black">
                <a:alpha val="40000"/>
              </a:prstClr>
            </a:outerShdw>
          </a:effectLst>
          <a:scene3d>
            <a:camera prst="orthographicFront"/>
            <a:lightRig rig="threePt" dir="t"/>
          </a:scene3d>
          <a:sp3d extrusionH="19050"/>
        </p:spPr>
        <p:txBody>
          <a:bodyPr lIns="274320"/>
          <a:lstStyle>
            <a:lvl1pPr marL="0" indent="0" algn="l" defTabSz="3154680" rtl="0" eaLnBrk="1" latinLnBrk="0" hangingPunct="1">
              <a:lnSpc>
                <a:spcPct val="90000"/>
              </a:lnSpc>
              <a:spcBef>
                <a:spcPts val="3450"/>
              </a:spcBef>
              <a:buFontTx/>
              <a:buNone/>
              <a:defRPr sz="5400" b="0" kern="1200">
                <a:solidFill>
                  <a:schemeClr val="tx1"/>
                </a:solidFill>
                <a:latin typeface="Roboto" panose="02000000000000000000" pitchFamily="2" charset="0"/>
                <a:ea typeface="Roboto" panose="02000000000000000000" pitchFamily="2" charset="0"/>
                <a:cs typeface="+mn-cs"/>
              </a:defRPr>
            </a:lvl1pPr>
            <a:lvl2pPr marL="2366010" indent="-788670" algn="l" defTabSz="3154680" rtl="0" eaLnBrk="1" latinLnBrk="0" hangingPunct="1">
              <a:lnSpc>
                <a:spcPct val="90000"/>
              </a:lnSpc>
              <a:spcBef>
                <a:spcPts val="1725"/>
              </a:spcBef>
              <a:buFont typeface="Roboto" panose="02000000000000000000" pitchFamily="2" charset="0"/>
              <a:buChar char="»"/>
              <a:defRPr sz="5400" b="0" kern="1200">
                <a:solidFill>
                  <a:schemeClr val="tx1"/>
                </a:solidFill>
                <a:latin typeface="Roboto" panose="02000000000000000000" pitchFamily="2" charset="0"/>
                <a:ea typeface="Roboto" panose="02000000000000000000" pitchFamily="2" charset="0"/>
                <a:cs typeface="+mn-cs"/>
              </a:defRPr>
            </a:lvl2pPr>
            <a:lvl3pPr marL="3943350" indent="-788670" algn="l" defTabSz="3154680" rtl="0" eaLnBrk="1" latinLnBrk="0" hangingPunct="1">
              <a:lnSpc>
                <a:spcPct val="90000"/>
              </a:lnSpc>
              <a:spcBef>
                <a:spcPts val="1725"/>
              </a:spcBef>
              <a:buFont typeface="Wingdings" pitchFamily="2" charset="2"/>
              <a:buChar char="§"/>
              <a:defRPr sz="5400" b="0" kern="1200">
                <a:solidFill>
                  <a:schemeClr val="tx1"/>
                </a:solidFill>
                <a:latin typeface="Roboto" panose="02000000000000000000" pitchFamily="2" charset="0"/>
                <a:ea typeface="Roboto" panose="02000000000000000000" pitchFamily="2" charset="0"/>
                <a:cs typeface="+mn-cs"/>
              </a:defRPr>
            </a:lvl3pPr>
            <a:lvl4pPr marL="5520690" indent="-788670" algn="l" defTabSz="3154680" rtl="0" eaLnBrk="1" latinLnBrk="0" hangingPunct="1">
              <a:lnSpc>
                <a:spcPct val="90000"/>
              </a:lnSpc>
              <a:spcBef>
                <a:spcPts val="1725"/>
              </a:spcBef>
              <a:buFont typeface="Roboto" panose="02000000000000000000" pitchFamily="2" charset="0"/>
              <a:buChar char="›"/>
              <a:defRPr sz="5400" b="0" kern="1200">
                <a:solidFill>
                  <a:schemeClr val="tx1"/>
                </a:solidFill>
                <a:latin typeface="Roboto" panose="02000000000000000000" pitchFamily="2" charset="0"/>
                <a:ea typeface="Roboto" panose="02000000000000000000" pitchFamily="2" charset="0"/>
                <a:cs typeface="+mn-cs"/>
              </a:defRPr>
            </a:lvl4pPr>
            <a:lvl5pPr marL="7098030" indent="-788670" algn="l" defTabSz="3154680" rtl="0" eaLnBrk="1" latinLnBrk="0" hangingPunct="1">
              <a:lnSpc>
                <a:spcPct val="90000"/>
              </a:lnSpc>
              <a:spcBef>
                <a:spcPts val="1725"/>
              </a:spcBef>
              <a:buFont typeface="Arial" panose="020B0604020202020204" pitchFamily="34" charset="0"/>
              <a:buChar char="•"/>
              <a:defRPr sz="5400" b="0" kern="1200">
                <a:solidFill>
                  <a:schemeClr val="tx1"/>
                </a:solidFill>
                <a:latin typeface="Roboto" panose="02000000000000000000" pitchFamily="2" charset="0"/>
                <a:ea typeface="Roboto" panose="02000000000000000000" pitchFamily="2" charset="0"/>
                <a:cs typeface="+mn-cs"/>
              </a:defRPr>
            </a:lvl5pPr>
            <a:lvl6pPr marL="867537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6pPr>
            <a:lvl7pPr marL="1025271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7pPr>
            <a:lvl8pPr marL="1183005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8pPr>
            <a:lvl9pPr marL="1340739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9pPr>
          </a:lstStyle>
          <a:p>
            <a:pPr>
              <a:lnSpc>
                <a:spcPct val="107000"/>
              </a:lnSpc>
              <a:spcBef>
                <a:spcPts val="0"/>
              </a:spcBef>
              <a:spcAft>
                <a:spcPts val="800"/>
              </a:spcAft>
            </a:pPr>
            <a:endParaRPr lang="en-US" sz="4000" dirty="0">
              <a:cs typeface="Times New Roman" panose="02020603050405020304" pitchFamily="18" charset="0"/>
            </a:endParaRPr>
          </a:p>
        </p:txBody>
      </p:sp>
      <p:sp>
        <p:nvSpPr>
          <p:cNvPr id="47" name="Text Placeholder 3">
            <a:extLst>
              <a:ext uri="{FF2B5EF4-FFF2-40B4-BE49-F238E27FC236}">
                <a16:creationId xmlns:a16="http://schemas.microsoft.com/office/drawing/2014/main" id="{3BBE6C26-7CA9-4D2F-9808-500552303CEA}"/>
              </a:ext>
            </a:extLst>
          </p:cNvPr>
          <p:cNvSpPr txBox="1">
            <a:spLocks/>
          </p:cNvSpPr>
          <p:nvPr/>
        </p:nvSpPr>
        <p:spPr>
          <a:xfrm>
            <a:off x="15600517" y="16409656"/>
            <a:ext cx="25649374" cy="1404174"/>
          </a:xfrm>
          <a:prstGeom prst="rect">
            <a:avLst/>
          </a:prstGeom>
          <a:solidFill>
            <a:schemeClr val="bg2"/>
          </a:solidFill>
        </p:spPr>
        <p:txBody>
          <a:bodyPr lIns="274320" anchor="ctr" anchorCtr="0"/>
          <a:lstStyle>
            <a:lvl1pPr marL="0" indent="0" algn="ctr" defTabSz="3154680" rtl="0" eaLnBrk="1" latinLnBrk="0" hangingPunct="1">
              <a:lnSpc>
                <a:spcPct val="90000"/>
              </a:lnSpc>
              <a:spcBef>
                <a:spcPts val="3450"/>
              </a:spcBef>
              <a:buFont typeface="Arial" panose="020B0604020202020204" pitchFamily="34" charset="0"/>
              <a:buNone/>
              <a:defRPr sz="4801" b="1" i="0" kern="1200">
                <a:solidFill>
                  <a:schemeClr val="accent2"/>
                </a:solidFill>
                <a:latin typeface="Roboto" panose="02000000000000000000" pitchFamily="2" charset="0"/>
                <a:ea typeface="Roboto" panose="02000000000000000000" pitchFamily="2" charset="0"/>
                <a:cs typeface="+mn-cs"/>
              </a:defRPr>
            </a:lvl1pPr>
            <a:lvl2pPr marL="953950" indent="0" algn="l" defTabSz="3154680" rtl="0" eaLnBrk="1" latinLnBrk="0" hangingPunct="1">
              <a:lnSpc>
                <a:spcPct val="90000"/>
              </a:lnSpc>
              <a:spcBef>
                <a:spcPts val="1725"/>
              </a:spcBef>
              <a:buFont typeface="Arial" panose="020B0604020202020204" pitchFamily="34" charset="0"/>
              <a:buNone/>
              <a:defRPr sz="4173" b="1" kern="1200">
                <a:solidFill>
                  <a:schemeClr val="tx1"/>
                </a:solidFill>
                <a:latin typeface="+mn-lt"/>
                <a:ea typeface="+mn-ea"/>
                <a:cs typeface="+mn-cs"/>
              </a:defRPr>
            </a:lvl2pPr>
            <a:lvl3pPr marL="1907901" indent="0" algn="l" defTabSz="3154680" rtl="0" eaLnBrk="1" latinLnBrk="0" hangingPunct="1">
              <a:lnSpc>
                <a:spcPct val="90000"/>
              </a:lnSpc>
              <a:spcBef>
                <a:spcPts val="1725"/>
              </a:spcBef>
              <a:buFont typeface="Arial" panose="020B0604020202020204" pitchFamily="34" charset="0"/>
              <a:buNone/>
              <a:defRPr sz="3755" b="1" kern="1200">
                <a:solidFill>
                  <a:schemeClr val="tx1"/>
                </a:solidFill>
                <a:latin typeface="+mn-lt"/>
                <a:ea typeface="+mn-ea"/>
                <a:cs typeface="+mn-cs"/>
              </a:defRPr>
            </a:lvl3pPr>
            <a:lvl4pPr marL="2861853"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4pPr>
            <a:lvl5pPr marL="3815803"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5pPr>
            <a:lvl6pPr marL="4769753"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6pPr>
            <a:lvl7pPr marL="5723704"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7pPr>
            <a:lvl8pPr marL="6677656"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8pPr>
            <a:lvl9pPr marL="7631605"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9pPr>
          </a:lstStyle>
          <a:p>
            <a:r>
              <a:rPr lang="en-US" dirty="0"/>
              <a:t>Case 2</a:t>
            </a:r>
          </a:p>
        </p:txBody>
      </p:sp>
      <p:sp>
        <p:nvSpPr>
          <p:cNvPr id="48" name="Content Placeholder 4">
            <a:extLst>
              <a:ext uri="{FF2B5EF4-FFF2-40B4-BE49-F238E27FC236}">
                <a16:creationId xmlns:a16="http://schemas.microsoft.com/office/drawing/2014/main" id="{315150CF-FAFB-FDF5-7457-AC41F2A840DF}"/>
              </a:ext>
            </a:extLst>
          </p:cNvPr>
          <p:cNvSpPr txBox="1">
            <a:spLocks/>
          </p:cNvSpPr>
          <p:nvPr/>
        </p:nvSpPr>
        <p:spPr>
          <a:xfrm>
            <a:off x="15600517" y="7148678"/>
            <a:ext cx="25605710" cy="8762069"/>
          </a:xfrm>
          <a:prstGeom prst="rect">
            <a:avLst/>
          </a:prstGeom>
          <a:solidFill>
            <a:schemeClr val="bg1"/>
          </a:solidFill>
          <a:effectLst>
            <a:outerShdw blurRad="50800" dist="38100" dir="8100000" algn="tr" rotWithShape="0">
              <a:prstClr val="black">
                <a:alpha val="40000"/>
              </a:prstClr>
            </a:outerShdw>
          </a:effectLst>
          <a:scene3d>
            <a:camera prst="orthographicFront"/>
            <a:lightRig rig="threePt" dir="t"/>
          </a:scene3d>
          <a:sp3d extrusionH="19050"/>
        </p:spPr>
        <p:txBody>
          <a:bodyPr lIns="274320"/>
          <a:lstStyle>
            <a:lvl1pPr marL="0" indent="0" algn="l" defTabSz="3154680" rtl="0" eaLnBrk="1" latinLnBrk="0" hangingPunct="1">
              <a:lnSpc>
                <a:spcPct val="90000"/>
              </a:lnSpc>
              <a:spcBef>
                <a:spcPts val="3450"/>
              </a:spcBef>
              <a:buFontTx/>
              <a:buNone/>
              <a:defRPr sz="5400" b="0" kern="1200">
                <a:solidFill>
                  <a:schemeClr val="tx1"/>
                </a:solidFill>
                <a:latin typeface="Roboto" panose="02000000000000000000" pitchFamily="2" charset="0"/>
                <a:ea typeface="Roboto" panose="02000000000000000000" pitchFamily="2" charset="0"/>
                <a:cs typeface="+mn-cs"/>
              </a:defRPr>
            </a:lvl1pPr>
            <a:lvl2pPr marL="2366010" indent="-788670" algn="l" defTabSz="3154680" rtl="0" eaLnBrk="1" latinLnBrk="0" hangingPunct="1">
              <a:lnSpc>
                <a:spcPct val="90000"/>
              </a:lnSpc>
              <a:spcBef>
                <a:spcPts val="1725"/>
              </a:spcBef>
              <a:buFont typeface="Roboto" panose="02000000000000000000" pitchFamily="2" charset="0"/>
              <a:buChar char="»"/>
              <a:defRPr sz="5400" b="0" kern="1200">
                <a:solidFill>
                  <a:schemeClr val="tx1"/>
                </a:solidFill>
                <a:latin typeface="Roboto" panose="02000000000000000000" pitchFamily="2" charset="0"/>
                <a:ea typeface="Roboto" panose="02000000000000000000" pitchFamily="2" charset="0"/>
                <a:cs typeface="+mn-cs"/>
              </a:defRPr>
            </a:lvl2pPr>
            <a:lvl3pPr marL="3943350" indent="-788670" algn="l" defTabSz="3154680" rtl="0" eaLnBrk="1" latinLnBrk="0" hangingPunct="1">
              <a:lnSpc>
                <a:spcPct val="90000"/>
              </a:lnSpc>
              <a:spcBef>
                <a:spcPts val="1725"/>
              </a:spcBef>
              <a:buFont typeface="Wingdings" pitchFamily="2" charset="2"/>
              <a:buChar char="§"/>
              <a:defRPr sz="5400" b="0" kern="1200">
                <a:solidFill>
                  <a:schemeClr val="tx1"/>
                </a:solidFill>
                <a:latin typeface="Roboto" panose="02000000000000000000" pitchFamily="2" charset="0"/>
                <a:ea typeface="Roboto" panose="02000000000000000000" pitchFamily="2" charset="0"/>
                <a:cs typeface="+mn-cs"/>
              </a:defRPr>
            </a:lvl3pPr>
            <a:lvl4pPr marL="5520690" indent="-788670" algn="l" defTabSz="3154680" rtl="0" eaLnBrk="1" latinLnBrk="0" hangingPunct="1">
              <a:lnSpc>
                <a:spcPct val="90000"/>
              </a:lnSpc>
              <a:spcBef>
                <a:spcPts val="1725"/>
              </a:spcBef>
              <a:buFont typeface="Roboto" panose="02000000000000000000" pitchFamily="2" charset="0"/>
              <a:buChar char="›"/>
              <a:defRPr sz="5400" b="0" kern="1200">
                <a:solidFill>
                  <a:schemeClr val="tx1"/>
                </a:solidFill>
                <a:latin typeface="Roboto" panose="02000000000000000000" pitchFamily="2" charset="0"/>
                <a:ea typeface="Roboto" panose="02000000000000000000" pitchFamily="2" charset="0"/>
                <a:cs typeface="+mn-cs"/>
              </a:defRPr>
            </a:lvl4pPr>
            <a:lvl5pPr marL="7098030" indent="-788670" algn="l" defTabSz="3154680" rtl="0" eaLnBrk="1" latinLnBrk="0" hangingPunct="1">
              <a:lnSpc>
                <a:spcPct val="90000"/>
              </a:lnSpc>
              <a:spcBef>
                <a:spcPts val="1725"/>
              </a:spcBef>
              <a:buFont typeface="Arial" panose="020B0604020202020204" pitchFamily="34" charset="0"/>
              <a:buChar char="•"/>
              <a:defRPr sz="5400" b="0" kern="1200">
                <a:solidFill>
                  <a:schemeClr val="tx1"/>
                </a:solidFill>
                <a:latin typeface="Roboto" panose="02000000000000000000" pitchFamily="2" charset="0"/>
                <a:ea typeface="Roboto" panose="02000000000000000000" pitchFamily="2" charset="0"/>
                <a:cs typeface="+mn-cs"/>
              </a:defRPr>
            </a:lvl5pPr>
            <a:lvl6pPr marL="867537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6pPr>
            <a:lvl7pPr marL="1025271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7pPr>
            <a:lvl8pPr marL="1183005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8pPr>
            <a:lvl9pPr marL="1340739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9pPr>
          </a:lstStyle>
          <a:p>
            <a:pPr>
              <a:lnSpc>
                <a:spcPct val="107000"/>
              </a:lnSpc>
              <a:spcBef>
                <a:spcPts val="0"/>
              </a:spcBef>
              <a:spcAft>
                <a:spcPts val="800"/>
              </a:spcAft>
            </a:pPr>
            <a:endParaRPr lang="en-US" sz="4000" dirty="0">
              <a:cs typeface="Times New Roman" panose="02020603050405020304" pitchFamily="18" charset="0"/>
            </a:endParaRPr>
          </a:p>
        </p:txBody>
      </p:sp>
      <p:sp>
        <p:nvSpPr>
          <p:cNvPr id="49" name="Text Placeholder 3">
            <a:extLst>
              <a:ext uri="{FF2B5EF4-FFF2-40B4-BE49-F238E27FC236}">
                <a16:creationId xmlns:a16="http://schemas.microsoft.com/office/drawing/2014/main" id="{19BDEB30-7B48-3799-354D-E035093A2415}"/>
              </a:ext>
            </a:extLst>
          </p:cNvPr>
          <p:cNvSpPr txBox="1">
            <a:spLocks/>
          </p:cNvSpPr>
          <p:nvPr/>
        </p:nvSpPr>
        <p:spPr>
          <a:xfrm>
            <a:off x="15542290" y="5602455"/>
            <a:ext cx="25605710" cy="1387089"/>
          </a:xfrm>
          <a:prstGeom prst="rect">
            <a:avLst/>
          </a:prstGeom>
          <a:solidFill>
            <a:schemeClr val="bg2"/>
          </a:solidFill>
        </p:spPr>
        <p:txBody>
          <a:bodyPr lIns="274320" anchor="ctr" anchorCtr="0"/>
          <a:lstStyle>
            <a:lvl1pPr marL="0" indent="0" algn="ctr" defTabSz="3154680" rtl="0" eaLnBrk="1" latinLnBrk="0" hangingPunct="1">
              <a:lnSpc>
                <a:spcPct val="90000"/>
              </a:lnSpc>
              <a:spcBef>
                <a:spcPts val="3450"/>
              </a:spcBef>
              <a:buFont typeface="Arial" panose="020B0604020202020204" pitchFamily="34" charset="0"/>
              <a:buNone/>
              <a:defRPr sz="4801" b="1" i="0" kern="1200">
                <a:solidFill>
                  <a:schemeClr val="accent2"/>
                </a:solidFill>
                <a:latin typeface="Roboto" panose="02000000000000000000" pitchFamily="2" charset="0"/>
                <a:ea typeface="Roboto" panose="02000000000000000000" pitchFamily="2" charset="0"/>
                <a:cs typeface="+mn-cs"/>
              </a:defRPr>
            </a:lvl1pPr>
            <a:lvl2pPr marL="953950" indent="0" algn="l" defTabSz="3154680" rtl="0" eaLnBrk="1" latinLnBrk="0" hangingPunct="1">
              <a:lnSpc>
                <a:spcPct val="90000"/>
              </a:lnSpc>
              <a:spcBef>
                <a:spcPts val="1725"/>
              </a:spcBef>
              <a:buFont typeface="Arial" panose="020B0604020202020204" pitchFamily="34" charset="0"/>
              <a:buNone/>
              <a:defRPr sz="4173" b="1" kern="1200">
                <a:solidFill>
                  <a:schemeClr val="tx1"/>
                </a:solidFill>
                <a:latin typeface="+mn-lt"/>
                <a:ea typeface="+mn-ea"/>
                <a:cs typeface="+mn-cs"/>
              </a:defRPr>
            </a:lvl2pPr>
            <a:lvl3pPr marL="1907901" indent="0" algn="l" defTabSz="3154680" rtl="0" eaLnBrk="1" latinLnBrk="0" hangingPunct="1">
              <a:lnSpc>
                <a:spcPct val="90000"/>
              </a:lnSpc>
              <a:spcBef>
                <a:spcPts val="1725"/>
              </a:spcBef>
              <a:buFont typeface="Arial" panose="020B0604020202020204" pitchFamily="34" charset="0"/>
              <a:buNone/>
              <a:defRPr sz="3755" b="1" kern="1200">
                <a:solidFill>
                  <a:schemeClr val="tx1"/>
                </a:solidFill>
                <a:latin typeface="+mn-lt"/>
                <a:ea typeface="+mn-ea"/>
                <a:cs typeface="+mn-cs"/>
              </a:defRPr>
            </a:lvl3pPr>
            <a:lvl4pPr marL="2861853"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4pPr>
            <a:lvl5pPr marL="3815803"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5pPr>
            <a:lvl6pPr marL="4769753"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6pPr>
            <a:lvl7pPr marL="5723704"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7pPr>
            <a:lvl8pPr marL="6677656"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8pPr>
            <a:lvl9pPr marL="7631605" indent="0" algn="l" defTabSz="3154680" rtl="0" eaLnBrk="1" latinLnBrk="0" hangingPunct="1">
              <a:lnSpc>
                <a:spcPct val="90000"/>
              </a:lnSpc>
              <a:spcBef>
                <a:spcPts val="1725"/>
              </a:spcBef>
              <a:buFont typeface="Arial" panose="020B0604020202020204" pitchFamily="34" charset="0"/>
              <a:buNone/>
              <a:defRPr sz="3338" b="1" kern="1200">
                <a:solidFill>
                  <a:schemeClr val="tx1"/>
                </a:solidFill>
                <a:latin typeface="+mn-lt"/>
                <a:ea typeface="+mn-ea"/>
                <a:cs typeface="+mn-cs"/>
              </a:defRPr>
            </a:lvl9pPr>
          </a:lstStyle>
          <a:p>
            <a:r>
              <a:rPr lang="en-US" dirty="0"/>
              <a:t>Case 1</a:t>
            </a:r>
          </a:p>
        </p:txBody>
      </p:sp>
      <p:sp>
        <p:nvSpPr>
          <p:cNvPr id="50" name="TextBox 49">
            <a:extLst>
              <a:ext uri="{FF2B5EF4-FFF2-40B4-BE49-F238E27FC236}">
                <a16:creationId xmlns:a16="http://schemas.microsoft.com/office/drawing/2014/main" id="{BA6CA1B9-2F74-07A9-9B29-9F22F90D404E}"/>
              </a:ext>
            </a:extLst>
          </p:cNvPr>
          <p:cNvSpPr txBox="1"/>
          <p:nvPr/>
        </p:nvSpPr>
        <p:spPr>
          <a:xfrm>
            <a:off x="16244928" y="7725783"/>
            <a:ext cx="13581424" cy="6278642"/>
          </a:xfrm>
          <a:prstGeom prst="rect">
            <a:avLst/>
          </a:prstGeom>
          <a:noFill/>
        </p:spPr>
        <p:txBody>
          <a:bodyPr wrap="square" rtlCol="0">
            <a:spAutoFit/>
          </a:bodyPr>
          <a:lstStyle/>
          <a:p>
            <a:r>
              <a:rPr lang="en-US" sz="3200" u="sng" dirty="0">
                <a:latin typeface="Roboto" panose="02000000000000000000" pitchFamily="2" charset="0"/>
                <a:ea typeface="Roboto" panose="02000000000000000000" pitchFamily="2" charset="0"/>
              </a:rPr>
              <a:t>Test</a:t>
            </a:r>
            <a:r>
              <a:rPr lang="en-US" sz="3200" dirty="0">
                <a:latin typeface="Roboto" panose="02000000000000000000" pitchFamily="2" charset="0"/>
                <a:ea typeface="Roboto" panose="02000000000000000000" pitchFamily="2" charset="0"/>
              </a:rPr>
              <a:t>: Blood chromosome analysis on adult female</a:t>
            </a:r>
          </a:p>
          <a:p>
            <a:pPr>
              <a:spcBef>
                <a:spcPts val="1200"/>
              </a:spcBef>
            </a:pPr>
            <a:r>
              <a:rPr lang="en-US" sz="3200" u="sng" dirty="0">
                <a:latin typeface="Roboto" panose="02000000000000000000" pitchFamily="2" charset="0"/>
                <a:ea typeface="Roboto" panose="02000000000000000000" pitchFamily="2" charset="0"/>
              </a:rPr>
              <a:t>Original Indication</a:t>
            </a:r>
            <a:r>
              <a:rPr lang="en-US" sz="3200" dirty="0">
                <a:latin typeface="Roboto" panose="02000000000000000000" pitchFamily="2" charset="0"/>
                <a:ea typeface="Roboto" panose="02000000000000000000" pitchFamily="2" charset="0"/>
              </a:rPr>
              <a:t>: “Exceptionally large newborn baby”</a:t>
            </a:r>
          </a:p>
          <a:p>
            <a:pPr marL="914400" lvl="1" indent="-457200">
              <a:spcBef>
                <a:spcPts val="1200"/>
              </a:spcBef>
              <a:buFont typeface="Arial" panose="020B0604020202020204" pitchFamily="34" charset="0"/>
              <a:buChar char="•"/>
            </a:pPr>
            <a:r>
              <a:rPr lang="en-US" sz="2800" dirty="0">
                <a:latin typeface="Roboto" panose="02000000000000000000" pitchFamily="2" charset="0"/>
                <a:ea typeface="Roboto" panose="02000000000000000000" pitchFamily="2" charset="0"/>
              </a:rPr>
              <a:t>Flagged during UM review, corrected after inquiry</a:t>
            </a:r>
          </a:p>
          <a:p>
            <a:pPr>
              <a:spcBef>
                <a:spcPts val="1200"/>
              </a:spcBef>
            </a:pPr>
            <a:r>
              <a:rPr lang="en-US" sz="3200" u="sng" dirty="0">
                <a:latin typeface="Roboto" panose="02000000000000000000" pitchFamily="2" charset="0"/>
                <a:ea typeface="Roboto" panose="02000000000000000000" pitchFamily="2" charset="0"/>
              </a:rPr>
              <a:t>Corrected Indication</a:t>
            </a:r>
            <a:r>
              <a:rPr lang="en-US" sz="3200" dirty="0">
                <a:latin typeface="Roboto" panose="02000000000000000000" pitchFamily="2" charset="0"/>
                <a:ea typeface="Roboto" panose="02000000000000000000" pitchFamily="2" charset="0"/>
              </a:rPr>
              <a:t>: “Family history of a balanced translocation”</a:t>
            </a:r>
          </a:p>
          <a:p>
            <a:pPr marL="800100" lvl="1" indent="-342900">
              <a:spcBef>
                <a:spcPts val="1200"/>
              </a:spcBef>
              <a:buFont typeface="Arial" panose="020B0604020202020204" pitchFamily="34" charset="0"/>
              <a:buChar char="•"/>
            </a:pPr>
            <a:r>
              <a:rPr lang="en-US" sz="2800" dirty="0">
                <a:latin typeface="Roboto" panose="02000000000000000000" pitchFamily="2" charset="0"/>
                <a:ea typeface="Roboto" panose="02000000000000000000" pitchFamily="2" charset="0"/>
              </a:rPr>
              <a:t>(Patient was pregnant at the time of testing (33w5d), and had previously delivered a large newborn)</a:t>
            </a:r>
          </a:p>
          <a:p>
            <a:pPr marL="800100" lvl="1" indent="-342900">
              <a:spcBef>
                <a:spcPts val="1200"/>
              </a:spcBef>
              <a:buFont typeface="Arial" panose="020B0604020202020204" pitchFamily="34" charset="0"/>
              <a:buChar char="•"/>
            </a:pPr>
            <a:r>
              <a:rPr lang="en-US" sz="2800" dirty="0">
                <a:latin typeface="Roboto" panose="02000000000000000000" pitchFamily="2" charset="0"/>
                <a:ea typeface="Roboto" panose="02000000000000000000" pitchFamily="2" charset="0"/>
              </a:rPr>
              <a:t>Proband report was requested</a:t>
            </a:r>
            <a:endParaRPr lang="en-US" sz="1000" dirty="0">
              <a:latin typeface="Roboto" panose="02000000000000000000" pitchFamily="2" charset="0"/>
              <a:ea typeface="Roboto" panose="02000000000000000000" pitchFamily="2" charset="0"/>
            </a:endParaRPr>
          </a:p>
          <a:p>
            <a:pPr marL="800100" lvl="1" indent="-342900">
              <a:spcBef>
                <a:spcPts val="1200"/>
              </a:spcBef>
              <a:buFont typeface="Arial" panose="020B0604020202020204" pitchFamily="34" charset="0"/>
              <a:buChar char="•"/>
            </a:pPr>
            <a:r>
              <a:rPr lang="en-US" sz="2800" b="1" dirty="0">
                <a:latin typeface="Roboto" panose="02000000000000000000" pitchFamily="2" charset="0"/>
                <a:ea typeface="Roboto" panose="02000000000000000000" pitchFamily="2" charset="0"/>
              </a:rPr>
              <a:t>Chromosome analysis would not detect the cytogenetically cryptic regions of interest. </a:t>
            </a:r>
          </a:p>
          <a:p>
            <a:pPr>
              <a:spcBef>
                <a:spcPts val="1200"/>
              </a:spcBef>
            </a:pPr>
            <a:endParaRPr lang="en-US" sz="3200" dirty="0">
              <a:latin typeface="Roboto" panose="02000000000000000000" pitchFamily="2" charset="0"/>
              <a:ea typeface="Roboto" panose="02000000000000000000" pitchFamily="2" charset="0"/>
            </a:endParaRPr>
          </a:p>
          <a:p>
            <a:pPr marL="571500" indent="-571500">
              <a:buFont typeface="Arial" panose="020B0604020202020204" pitchFamily="34" charset="0"/>
              <a:buChar char="•"/>
            </a:pPr>
            <a:endParaRPr lang="en-US" sz="3600" dirty="0"/>
          </a:p>
        </p:txBody>
      </p:sp>
      <p:sp>
        <p:nvSpPr>
          <p:cNvPr id="53" name="TextBox 52">
            <a:extLst>
              <a:ext uri="{FF2B5EF4-FFF2-40B4-BE49-F238E27FC236}">
                <a16:creationId xmlns:a16="http://schemas.microsoft.com/office/drawing/2014/main" id="{1C9F8E67-562D-9AB8-B829-D147C56E8313}"/>
              </a:ext>
            </a:extLst>
          </p:cNvPr>
          <p:cNvSpPr txBox="1"/>
          <p:nvPr/>
        </p:nvSpPr>
        <p:spPr>
          <a:xfrm>
            <a:off x="30926796" y="7564666"/>
            <a:ext cx="6230373" cy="8079135"/>
          </a:xfrm>
          <a:prstGeom prst="rect">
            <a:avLst/>
          </a:prstGeom>
          <a:noFill/>
          <a:ln>
            <a:solidFill>
              <a:schemeClr val="accent1">
                <a:lumMod val="90000"/>
              </a:schemeClr>
            </a:solidFill>
          </a:ln>
        </p:spPr>
        <p:txBody>
          <a:bodyPr wrap="square" lIns="274320" tIns="182880" rIns="274320" bIns="182880" rtlCol="0">
            <a:spAutoFit/>
          </a:bodyPr>
          <a:lstStyle/>
          <a:p>
            <a:pPr algn="ctr"/>
            <a:r>
              <a:rPr lang="en-US" sz="2400" b="1" u="sng" dirty="0">
                <a:solidFill>
                  <a:schemeClr val="accent2"/>
                </a:solidFill>
                <a:latin typeface="Roboto" panose="02000000000000000000" pitchFamily="2" charset="0"/>
                <a:ea typeface="Roboto" panose="02000000000000000000" pitchFamily="2" charset="0"/>
              </a:rPr>
              <a:t>Familial Report (summarized)</a:t>
            </a:r>
          </a:p>
          <a:p>
            <a:pPr algn="ctr"/>
            <a:r>
              <a:rPr lang="en-US" sz="2400" b="1" u="sng" dirty="0">
                <a:solidFill>
                  <a:schemeClr val="accent2"/>
                </a:solidFill>
                <a:latin typeface="Roboto" panose="02000000000000000000" pitchFamily="2" charset="0"/>
                <a:ea typeface="Roboto" panose="02000000000000000000" pitchFamily="2" charset="0"/>
              </a:rPr>
              <a:t>Sibling of Pt</a:t>
            </a:r>
          </a:p>
          <a:p>
            <a:pPr>
              <a:spcBef>
                <a:spcPts val="600"/>
              </a:spcBef>
            </a:pPr>
            <a:r>
              <a:rPr lang="en-US" sz="2400" u="sng" dirty="0">
                <a:latin typeface="Roboto" panose="02000000000000000000" pitchFamily="2" charset="0"/>
                <a:ea typeface="Roboto" panose="02000000000000000000" pitchFamily="2" charset="0"/>
              </a:rPr>
              <a:t>Indication</a:t>
            </a:r>
            <a:r>
              <a:rPr lang="en-US" sz="2400" dirty="0">
                <a:latin typeface="Roboto" panose="02000000000000000000" pitchFamily="2" charset="0"/>
                <a:ea typeface="Roboto" panose="02000000000000000000" pitchFamily="2" charset="0"/>
              </a:rPr>
              <a:t>: Child with unbalanced t(5;6) by microarray</a:t>
            </a:r>
          </a:p>
          <a:p>
            <a:pPr>
              <a:spcBef>
                <a:spcPts val="1200"/>
              </a:spcBef>
            </a:pPr>
            <a:r>
              <a:rPr lang="en-US" sz="2400" u="sng" dirty="0">
                <a:latin typeface="Roboto" panose="02000000000000000000" pitchFamily="2" charset="0"/>
                <a:ea typeface="Roboto" panose="02000000000000000000" pitchFamily="2" charset="0"/>
              </a:rPr>
              <a:t>Test</a:t>
            </a:r>
            <a:r>
              <a:rPr lang="en-US" sz="2400" dirty="0">
                <a:latin typeface="Roboto" panose="02000000000000000000" pitchFamily="2" charset="0"/>
                <a:ea typeface="Roboto" panose="02000000000000000000" pitchFamily="2" charset="0"/>
              </a:rPr>
              <a:t>: Chromosome analysis</a:t>
            </a:r>
          </a:p>
          <a:p>
            <a:pPr>
              <a:spcBef>
                <a:spcPts val="1200"/>
              </a:spcBef>
            </a:pPr>
            <a:r>
              <a:rPr lang="en-US" sz="2400" u="sng" dirty="0">
                <a:latin typeface="Roboto" panose="02000000000000000000" pitchFamily="2" charset="0"/>
                <a:ea typeface="Roboto" panose="02000000000000000000" pitchFamily="2" charset="0"/>
              </a:rPr>
              <a:t>Result</a:t>
            </a:r>
            <a:r>
              <a:rPr lang="en-US" sz="2400" dirty="0">
                <a:latin typeface="Roboto" panose="02000000000000000000" pitchFamily="2" charset="0"/>
                <a:ea typeface="Roboto" panose="02000000000000000000" pitchFamily="2" charset="0"/>
              </a:rPr>
              <a:t>: 46,XY,t(5;6)(p15.31;p25.1)</a:t>
            </a:r>
          </a:p>
          <a:p>
            <a:pPr>
              <a:spcBef>
                <a:spcPts val="1200"/>
              </a:spcBef>
            </a:pPr>
            <a:r>
              <a:rPr lang="en-US" sz="2400" u="sng" dirty="0">
                <a:latin typeface="Roboto" panose="02000000000000000000" pitchFamily="2" charset="0"/>
                <a:ea typeface="Roboto" panose="02000000000000000000" pitchFamily="2" charset="0"/>
              </a:rPr>
              <a:t>Interpretation</a:t>
            </a:r>
            <a:r>
              <a:rPr lang="en-US" sz="2400" dirty="0">
                <a:latin typeface="Roboto" panose="02000000000000000000" pitchFamily="2" charset="0"/>
                <a:ea typeface="Roboto" panose="02000000000000000000" pitchFamily="2" charset="0"/>
              </a:rPr>
              <a:t>: Chromosome analysis was requested but required confirmation by </a:t>
            </a:r>
            <a:r>
              <a:rPr lang="en-US" sz="2400" dirty="0" err="1">
                <a:latin typeface="Roboto" panose="02000000000000000000" pitchFamily="2" charset="0"/>
                <a:ea typeface="Roboto" panose="02000000000000000000" pitchFamily="2" charset="0"/>
              </a:rPr>
              <a:t>subtelomeric</a:t>
            </a:r>
            <a:r>
              <a:rPr lang="en-US" sz="2400" dirty="0">
                <a:latin typeface="Roboto" panose="02000000000000000000" pitchFamily="2" charset="0"/>
                <a:ea typeface="Roboto" panose="02000000000000000000" pitchFamily="2" charset="0"/>
              </a:rPr>
              <a:t> FISH due to the small size of the regions involved. This sample shows an apparently balanced translocation involving chromosomes 5 and 6, at breakpoints 5p15.31 and 6p25.1. </a:t>
            </a:r>
          </a:p>
          <a:p>
            <a:pPr>
              <a:spcBef>
                <a:spcPts val="1200"/>
              </a:spcBef>
            </a:pPr>
            <a:r>
              <a:rPr lang="en-US" sz="2400" u="sng" dirty="0">
                <a:latin typeface="Roboto" panose="02000000000000000000" pitchFamily="2" charset="0"/>
                <a:ea typeface="Roboto" panose="02000000000000000000" pitchFamily="2" charset="0"/>
              </a:rPr>
              <a:t>NOTE</a:t>
            </a:r>
            <a:r>
              <a:rPr lang="en-US" sz="2400" dirty="0">
                <a:latin typeface="Roboto" panose="02000000000000000000" pitchFamily="2" charset="0"/>
                <a:ea typeface="Roboto" panose="02000000000000000000" pitchFamily="2" charset="0"/>
              </a:rPr>
              <a:t>: Since the abnormality is very subtle, it cannot be visualized well by routine chromosome analysis. Any </a:t>
            </a:r>
            <a:r>
              <a:rPr lang="en-US" sz="2400" b="1" u="sng" dirty="0">
                <a:latin typeface="Roboto" panose="02000000000000000000" pitchFamily="2" charset="0"/>
                <a:ea typeface="Roboto" panose="02000000000000000000" pitchFamily="2" charset="0"/>
              </a:rPr>
              <a:t>at-risk family members should be tested by </a:t>
            </a:r>
            <a:r>
              <a:rPr lang="en-US" sz="2400" b="1" u="sng" dirty="0" err="1">
                <a:latin typeface="Roboto" panose="02000000000000000000" pitchFamily="2" charset="0"/>
                <a:ea typeface="Roboto" panose="02000000000000000000" pitchFamily="2" charset="0"/>
              </a:rPr>
              <a:t>subtelomeric</a:t>
            </a:r>
            <a:r>
              <a:rPr lang="en-US" sz="2400" b="1" u="sng" dirty="0">
                <a:latin typeface="Roboto" panose="02000000000000000000" pitchFamily="2" charset="0"/>
                <a:ea typeface="Roboto" panose="02000000000000000000" pitchFamily="2" charset="0"/>
              </a:rPr>
              <a:t> FISH.</a:t>
            </a:r>
            <a:endParaRPr lang="en-US" sz="2800" dirty="0"/>
          </a:p>
        </p:txBody>
      </p:sp>
      <p:sp>
        <p:nvSpPr>
          <p:cNvPr id="58" name="TextBox 57">
            <a:extLst>
              <a:ext uri="{FF2B5EF4-FFF2-40B4-BE49-F238E27FC236}">
                <a16:creationId xmlns:a16="http://schemas.microsoft.com/office/drawing/2014/main" id="{C05672DA-A123-B725-945A-49391F513888}"/>
              </a:ext>
            </a:extLst>
          </p:cNvPr>
          <p:cNvSpPr txBox="1"/>
          <p:nvPr/>
        </p:nvSpPr>
        <p:spPr>
          <a:xfrm>
            <a:off x="16084743" y="13176134"/>
            <a:ext cx="14362659" cy="2246769"/>
          </a:xfrm>
          <a:prstGeom prst="rect">
            <a:avLst/>
          </a:prstGeom>
          <a:noFill/>
          <a:ln>
            <a:solidFill>
              <a:schemeClr val="accent1">
                <a:lumMod val="90000"/>
              </a:schemeClr>
            </a:solidFill>
          </a:ln>
        </p:spPr>
        <p:txBody>
          <a:bodyPr wrap="square" rtlCol="0">
            <a:spAutoFit/>
          </a:bodyPr>
          <a:lstStyle/>
          <a:p>
            <a:pPr algn="ctr">
              <a:spcAft>
                <a:spcPts val="600"/>
              </a:spcAft>
            </a:pPr>
            <a:endParaRPr lang="en-US" sz="1000" b="1" dirty="0">
              <a:solidFill>
                <a:schemeClr val="accent2"/>
              </a:solidFill>
              <a:latin typeface="Roboto" panose="02000000000000000000" pitchFamily="2" charset="0"/>
              <a:ea typeface="Roboto" panose="02000000000000000000" pitchFamily="2" charset="0"/>
            </a:endParaRPr>
          </a:p>
          <a:p>
            <a:pPr algn="ctr">
              <a:spcAft>
                <a:spcPts val="600"/>
              </a:spcAft>
            </a:pPr>
            <a:r>
              <a:rPr lang="en-US" sz="3000" b="1" dirty="0">
                <a:solidFill>
                  <a:schemeClr val="accent2"/>
                </a:solidFill>
                <a:latin typeface="Roboto" panose="02000000000000000000" pitchFamily="2" charset="0"/>
                <a:ea typeface="Roboto" panose="02000000000000000000" pitchFamily="2" charset="0"/>
              </a:rPr>
              <a:t>Case Summary</a:t>
            </a:r>
          </a:p>
          <a:p>
            <a:pPr marL="731520" indent="-457200">
              <a:spcAft>
                <a:spcPts val="1200"/>
              </a:spcAft>
              <a:buFont typeface="Arial" panose="020B0604020202020204" pitchFamily="34" charset="0"/>
              <a:buChar char="•"/>
            </a:pPr>
            <a:r>
              <a:rPr lang="en-US" sz="3000" b="1" dirty="0">
                <a:latin typeface="Roboto" panose="02000000000000000000" pitchFamily="2" charset="0"/>
                <a:ea typeface="Roboto" panose="02000000000000000000" pitchFamily="2" charset="0"/>
              </a:rPr>
              <a:t>Original order of chromosome analysis was an incorrect test for this patient</a:t>
            </a:r>
          </a:p>
          <a:p>
            <a:pPr marL="731520" indent="-457200">
              <a:spcAft>
                <a:spcPts val="1200"/>
              </a:spcAft>
              <a:buFont typeface="Arial" panose="020B0604020202020204" pitchFamily="34" charset="0"/>
              <a:buChar char="•"/>
            </a:pPr>
            <a:r>
              <a:rPr lang="en-US" sz="3000" b="1" dirty="0">
                <a:latin typeface="Roboto" panose="02000000000000000000" pitchFamily="2" charset="0"/>
                <a:ea typeface="Roboto" panose="02000000000000000000" pitchFamily="2" charset="0"/>
              </a:rPr>
              <a:t>Not all balanced translocations can be identified by chromosome analysis</a:t>
            </a:r>
          </a:p>
          <a:p>
            <a:pPr marL="571500" indent="-571500">
              <a:spcAft>
                <a:spcPts val="1200"/>
              </a:spcAft>
              <a:buFont typeface="Arial" panose="020B0604020202020204" pitchFamily="34" charset="0"/>
              <a:buChar char="•"/>
            </a:pPr>
            <a:endParaRPr lang="en-US" sz="1000" b="1" dirty="0">
              <a:latin typeface="Roboto" panose="02000000000000000000" pitchFamily="2" charset="0"/>
              <a:ea typeface="Roboto" panose="02000000000000000000" pitchFamily="2" charset="0"/>
            </a:endParaRPr>
          </a:p>
        </p:txBody>
      </p:sp>
      <p:sp>
        <p:nvSpPr>
          <p:cNvPr id="63" name="TextBox 62">
            <a:extLst>
              <a:ext uri="{FF2B5EF4-FFF2-40B4-BE49-F238E27FC236}">
                <a16:creationId xmlns:a16="http://schemas.microsoft.com/office/drawing/2014/main" id="{C840D2F5-5F7A-D35C-BED1-90FA3C0DAEF6}"/>
              </a:ext>
            </a:extLst>
          </p:cNvPr>
          <p:cNvSpPr txBox="1"/>
          <p:nvPr/>
        </p:nvSpPr>
        <p:spPr>
          <a:xfrm>
            <a:off x="16126008" y="18362783"/>
            <a:ext cx="15893385" cy="5404556"/>
          </a:xfrm>
          <a:prstGeom prst="rect">
            <a:avLst/>
          </a:prstGeom>
          <a:noFill/>
        </p:spPr>
        <p:txBody>
          <a:bodyPr wrap="square" rtlCol="0">
            <a:spAutoFit/>
          </a:bodyPr>
          <a:lstStyle/>
          <a:p>
            <a:r>
              <a:rPr lang="en-US" sz="3200" u="sng" dirty="0">
                <a:latin typeface="Roboto" panose="02000000000000000000" pitchFamily="2" charset="0"/>
                <a:ea typeface="Roboto" panose="02000000000000000000" pitchFamily="2" charset="0"/>
              </a:rPr>
              <a:t>Test</a:t>
            </a:r>
            <a:r>
              <a:rPr lang="en-US" sz="3200" dirty="0">
                <a:latin typeface="Roboto" panose="02000000000000000000" pitchFamily="2" charset="0"/>
                <a:ea typeface="Roboto" panose="02000000000000000000" pitchFamily="2" charset="0"/>
              </a:rPr>
              <a:t>: Blood chromosome analysis on reproductive partners </a:t>
            </a:r>
          </a:p>
          <a:p>
            <a:pPr>
              <a:lnSpc>
                <a:spcPct val="120000"/>
              </a:lnSpc>
              <a:spcBef>
                <a:spcPts val="1200"/>
              </a:spcBef>
            </a:pPr>
            <a:r>
              <a:rPr lang="en-US" sz="3200" u="sng" dirty="0">
                <a:latin typeface="Roboto" panose="02000000000000000000" pitchFamily="2" charset="0"/>
                <a:ea typeface="Roboto" panose="02000000000000000000" pitchFamily="2" charset="0"/>
              </a:rPr>
              <a:t>Indication</a:t>
            </a:r>
            <a:r>
              <a:rPr lang="en-US" sz="3200" dirty="0">
                <a:latin typeface="Roboto" panose="02000000000000000000" pitchFamily="2" charset="0"/>
                <a:ea typeface="Roboto" panose="02000000000000000000" pitchFamily="2" charset="0"/>
              </a:rPr>
              <a:t>: Child with 1p36 deletion by array, rule out balanced rearrangement in parents</a:t>
            </a:r>
          </a:p>
          <a:p>
            <a:pPr marL="1028700" lvl="1" indent="-571500">
              <a:buFont typeface="Arial" panose="020B0604020202020204" pitchFamily="34" charset="0"/>
              <a:buChar char="•"/>
            </a:pPr>
            <a:r>
              <a:rPr lang="en-US" sz="2800" dirty="0">
                <a:latin typeface="Roboto" panose="02000000000000000000" pitchFamily="2" charset="0"/>
                <a:ea typeface="Roboto" panose="02000000000000000000" pitchFamily="2" charset="0"/>
              </a:rPr>
              <a:t>Flagged by laboratory GC support specialists due to family history</a:t>
            </a:r>
          </a:p>
          <a:p>
            <a:pPr marL="1028700" lvl="1" indent="-571500">
              <a:spcBef>
                <a:spcPts val="1200"/>
              </a:spcBef>
              <a:buFont typeface="Arial" panose="020B0604020202020204" pitchFamily="34" charset="0"/>
              <a:buChar char="•"/>
            </a:pPr>
            <a:r>
              <a:rPr lang="en-US" sz="2800" dirty="0">
                <a:latin typeface="Roboto" panose="02000000000000000000" pitchFamily="2" charset="0"/>
                <a:ea typeface="Roboto" panose="02000000000000000000" pitchFamily="2" charset="0"/>
              </a:rPr>
              <a:t>GCs requested proband report</a:t>
            </a:r>
          </a:p>
          <a:p>
            <a:pPr marL="1028700" lvl="1" indent="-571500">
              <a:spcBef>
                <a:spcPts val="1200"/>
              </a:spcBef>
              <a:buFont typeface="Arial" panose="020B0604020202020204" pitchFamily="34" charset="0"/>
              <a:buChar char="•"/>
            </a:pPr>
            <a:r>
              <a:rPr lang="en-US" sz="2800" dirty="0">
                <a:latin typeface="Roboto" panose="02000000000000000000" pitchFamily="2" charset="0"/>
                <a:ea typeface="Roboto" panose="02000000000000000000" pitchFamily="2" charset="0"/>
              </a:rPr>
              <a:t>Neither karyotype nor the standard 1p36 FISH probe could detect the 1.4 Mb deletion</a:t>
            </a:r>
          </a:p>
          <a:p>
            <a:pPr marL="1028700" lvl="1" indent="-571500">
              <a:spcBef>
                <a:spcPts val="1200"/>
              </a:spcBef>
              <a:buFont typeface="Arial" panose="020B0604020202020204" pitchFamily="34" charset="0"/>
              <a:buChar char="•"/>
            </a:pPr>
            <a:r>
              <a:rPr lang="en-US" sz="2800" dirty="0">
                <a:latin typeface="Roboto" panose="02000000000000000000" pitchFamily="2" charset="0"/>
                <a:ea typeface="Roboto" panose="02000000000000000000" pitchFamily="2" charset="0"/>
              </a:rPr>
              <a:t>Testing was changed to custom FISH (results: de novo in proband)</a:t>
            </a:r>
          </a:p>
          <a:p>
            <a:pPr>
              <a:lnSpc>
                <a:spcPct val="120000"/>
              </a:lnSpc>
              <a:spcBef>
                <a:spcPts val="1200"/>
              </a:spcBef>
            </a:pPr>
            <a:endParaRPr lang="en-US" sz="3200" dirty="0">
              <a:latin typeface="Roboto" panose="02000000000000000000" pitchFamily="2" charset="0"/>
              <a:ea typeface="Roboto" panose="02000000000000000000" pitchFamily="2" charset="0"/>
            </a:endParaRPr>
          </a:p>
          <a:p>
            <a:pPr marL="571500" indent="-571500">
              <a:buFont typeface="Arial" panose="020B0604020202020204" pitchFamily="34" charset="0"/>
              <a:buChar char="•"/>
            </a:pPr>
            <a:endParaRPr lang="en-US" sz="3600" dirty="0"/>
          </a:p>
        </p:txBody>
      </p:sp>
      <p:sp>
        <p:nvSpPr>
          <p:cNvPr id="1032" name="TextBox 1031">
            <a:extLst>
              <a:ext uri="{FF2B5EF4-FFF2-40B4-BE49-F238E27FC236}">
                <a16:creationId xmlns:a16="http://schemas.microsoft.com/office/drawing/2014/main" id="{125147AC-357A-8E5F-5429-DC468CFB01EA}"/>
              </a:ext>
            </a:extLst>
          </p:cNvPr>
          <p:cNvSpPr txBox="1"/>
          <p:nvPr/>
        </p:nvSpPr>
        <p:spPr>
          <a:xfrm>
            <a:off x="16080194" y="28767846"/>
            <a:ext cx="13581424" cy="7263527"/>
          </a:xfrm>
          <a:prstGeom prst="rect">
            <a:avLst/>
          </a:prstGeom>
          <a:noFill/>
        </p:spPr>
        <p:txBody>
          <a:bodyPr wrap="square" rtlCol="0">
            <a:spAutoFit/>
          </a:bodyPr>
          <a:lstStyle/>
          <a:p>
            <a:r>
              <a:rPr lang="en-US" sz="3200" u="sng" dirty="0">
                <a:latin typeface="Roboto" panose="02000000000000000000" pitchFamily="2" charset="0"/>
                <a:ea typeface="Roboto" panose="02000000000000000000" pitchFamily="2" charset="0"/>
              </a:rPr>
              <a:t>Test</a:t>
            </a:r>
            <a:r>
              <a:rPr lang="en-US" sz="3200" dirty="0">
                <a:latin typeface="Roboto" panose="02000000000000000000" pitchFamily="2" charset="0"/>
                <a:ea typeface="Roboto" panose="02000000000000000000" pitchFamily="2" charset="0"/>
              </a:rPr>
              <a:t>: Blood chromosome analysis on adult male </a:t>
            </a:r>
          </a:p>
          <a:p>
            <a:pPr>
              <a:spcBef>
                <a:spcPts val="1200"/>
              </a:spcBef>
            </a:pPr>
            <a:r>
              <a:rPr lang="en-US" sz="3200" u="sng" dirty="0">
                <a:latin typeface="Roboto" panose="02000000000000000000" pitchFamily="2" charset="0"/>
                <a:ea typeface="Roboto" panose="02000000000000000000" pitchFamily="2" charset="0"/>
              </a:rPr>
              <a:t>Original Indication</a:t>
            </a:r>
            <a:r>
              <a:rPr lang="en-US" sz="3200" dirty="0">
                <a:latin typeface="Roboto" panose="02000000000000000000" pitchFamily="2" charset="0"/>
                <a:ea typeface="Roboto" panose="02000000000000000000" pitchFamily="2" charset="0"/>
              </a:rPr>
              <a:t>: “Fatigue”</a:t>
            </a:r>
          </a:p>
          <a:p>
            <a:pPr marL="914400" marR="0" lvl="1"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mn-cs"/>
              </a:rPr>
              <a:t>Flagged at UM review for inappropriate indication, proband report requested</a:t>
            </a:r>
          </a:p>
          <a:p>
            <a:pPr>
              <a:spcBef>
                <a:spcPts val="1200"/>
              </a:spcBef>
            </a:pPr>
            <a:r>
              <a:rPr lang="en-US" sz="3200" u="sng" dirty="0">
                <a:latin typeface="Roboto" panose="02000000000000000000" pitchFamily="2" charset="0"/>
                <a:ea typeface="Roboto" panose="02000000000000000000" pitchFamily="2" charset="0"/>
              </a:rPr>
              <a:t>Corrected Indication: </a:t>
            </a:r>
            <a:r>
              <a:rPr lang="en-US" sz="3200" dirty="0">
                <a:latin typeface="Roboto" panose="02000000000000000000" pitchFamily="2" charset="0"/>
                <a:ea typeface="Roboto" panose="02000000000000000000" pitchFamily="2" charset="0"/>
              </a:rPr>
              <a:t>“Child with Cri-du-Chat syndrome” then “Child with unbalanced translocation” </a:t>
            </a:r>
          </a:p>
          <a:p>
            <a:pPr marL="1028700" lvl="1" indent="-571500">
              <a:spcBef>
                <a:spcPts val="1200"/>
              </a:spcBef>
              <a:buFont typeface="Arial" panose="020B0604020202020204" pitchFamily="34" charset="0"/>
              <a:buChar char="•"/>
            </a:pPr>
            <a:r>
              <a:rPr lang="en-US" sz="2800" dirty="0">
                <a:solidFill>
                  <a:srgbClr val="4B4B4B"/>
                </a:solidFill>
                <a:latin typeface="Roboto" panose="02000000000000000000" pitchFamily="2" charset="0"/>
                <a:ea typeface="Roboto" panose="02000000000000000000" pitchFamily="2" charset="0"/>
              </a:rPr>
              <a:t>Familial translocation is cryptic by karyotype AND the 5p deletion is outside the targeted region of the Cri-du-Chat commercial FISH probe utilized in the laboratory </a:t>
            </a:r>
          </a:p>
          <a:p>
            <a:pPr marL="1028700" lvl="1" indent="-571500">
              <a:spcBef>
                <a:spcPts val="1200"/>
              </a:spcBef>
              <a:buFont typeface="Arial" panose="020B0604020202020204" pitchFamily="34" charset="0"/>
              <a:buChar char="•"/>
            </a:pPr>
            <a:r>
              <a:rPr lang="en-US" sz="2800" dirty="0">
                <a:solidFill>
                  <a:srgbClr val="4B4B4B"/>
                </a:solidFill>
                <a:latin typeface="Roboto" panose="02000000000000000000" pitchFamily="2" charset="0"/>
                <a:ea typeface="Roboto" panose="02000000000000000000" pitchFamily="2" charset="0"/>
              </a:rPr>
              <a:t>Final report issued documenting recommendation for </a:t>
            </a:r>
            <a:r>
              <a:rPr lang="en-US" sz="2800" dirty="0" err="1">
                <a:solidFill>
                  <a:srgbClr val="4B4B4B"/>
                </a:solidFill>
                <a:latin typeface="Roboto" panose="02000000000000000000" pitchFamily="2" charset="0"/>
                <a:ea typeface="Roboto" panose="02000000000000000000" pitchFamily="2" charset="0"/>
              </a:rPr>
              <a:t>subtelomere</a:t>
            </a:r>
            <a:r>
              <a:rPr lang="en-US" sz="2800" dirty="0">
                <a:solidFill>
                  <a:srgbClr val="4B4B4B"/>
                </a:solidFill>
                <a:latin typeface="Roboto" panose="02000000000000000000" pitchFamily="2" charset="0"/>
                <a:ea typeface="Roboto" panose="02000000000000000000" pitchFamily="2" charset="0"/>
              </a:rPr>
              <a:t> FISH for 5p and 12p for patient and family members (NOT the Cri-du-Chat FISH probe)</a:t>
            </a:r>
          </a:p>
          <a:p>
            <a:pPr>
              <a:spcBef>
                <a:spcPts val="1200"/>
              </a:spcBef>
            </a:pPr>
            <a:endParaRPr lang="en-US" sz="3200" dirty="0">
              <a:latin typeface="Roboto" panose="02000000000000000000" pitchFamily="2" charset="0"/>
              <a:ea typeface="Roboto" panose="02000000000000000000" pitchFamily="2" charset="0"/>
            </a:endParaRPr>
          </a:p>
          <a:p>
            <a:pPr>
              <a:spcBef>
                <a:spcPts val="1200"/>
              </a:spcBef>
            </a:pPr>
            <a:endParaRPr lang="en-US" sz="3200" dirty="0">
              <a:latin typeface="Roboto" panose="02000000000000000000" pitchFamily="2" charset="0"/>
              <a:ea typeface="Roboto" panose="02000000000000000000" pitchFamily="2" charset="0"/>
            </a:endParaRPr>
          </a:p>
          <a:p>
            <a:pPr marL="571500" indent="-571500">
              <a:buFont typeface="Arial" panose="020B0604020202020204" pitchFamily="34" charset="0"/>
              <a:buChar char="•"/>
            </a:pPr>
            <a:endParaRPr lang="en-US" sz="3600" dirty="0"/>
          </a:p>
        </p:txBody>
      </p:sp>
      <p:sp>
        <p:nvSpPr>
          <p:cNvPr id="1049" name="TextBox 1048">
            <a:extLst>
              <a:ext uri="{FF2B5EF4-FFF2-40B4-BE49-F238E27FC236}">
                <a16:creationId xmlns:a16="http://schemas.microsoft.com/office/drawing/2014/main" id="{9BB10320-4B2B-4E29-4F3A-29B9F50277B4}"/>
              </a:ext>
            </a:extLst>
          </p:cNvPr>
          <p:cNvSpPr txBox="1"/>
          <p:nvPr/>
        </p:nvSpPr>
        <p:spPr>
          <a:xfrm>
            <a:off x="37618604" y="7648351"/>
            <a:ext cx="3587623" cy="461665"/>
          </a:xfrm>
          <a:prstGeom prst="rect">
            <a:avLst/>
          </a:prstGeom>
          <a:noFill/>
        </p:spPr>
        <p:txBody>
          <a:bodyPr wrap="square" rtlCol="0">
            <a:spAutoFit/>
          </a:bodyPr>
          <a:lstStyle/>
          <a:p>
            <a:r>
              <a:rPr lang="en-US" sz="2400" b="1" u="sng" dirty="0">
                <a:solidFill>
                  <a:schemeClr val="accent2"/>
                </a:solidFill>
                <a:latin typeface="Roboto" panose="02000000000000000000" pitchFamily="2" charset="0"/>
                <a:ea typeface="Roboto" panose="02000000000000000000" pitchFamily="2" charset="0"/>
              </a:rPr>
              <a:t>Familial Translocation</a:t>
            </a:r>
          </a:p>
        </p:txBody>
      </p:sp>
      <p:sp>
        <p:nvSpPr>
          <p:cNvPr id="1047" name="TextBox 1046">
            <a:extLst>
              <a:ext uri="{FF2B5EF4-FFF2-40B4-BE49-F238E27FC236}">
                <a16:creationId xmlns:a16="http://schemas.microsoft.com/office/drawing/2014/main" id="{84E533B7-5E12-392F-633D-861829604625}"/>
              </a:ext>
            </a:extLst>
          </p:cNvPr>
          <p:cNvSpPr txBox="1"/>
          <p:nvPr/>
        </p:nvSpPr>
        <p:spPr>
          <a:xfrm>
            <a:off x="39030492" y="34718029"/>
            <a:ext cx="578434" cy="400110"/>
          </a:xfrm>
          <a:prstGeom prst="rect">
            <a:avLst/>
          </a:prstGeom>
          <a:noFill/>
        </p:spPr>
        <p:txBody>
          <a:bodyPr wrap="square" rtlCol="0">
            <a:spAutoFit/>
          </a:bodyPr>
          <a:lstStyle/>
          <a:p>
            <a:r>
              <a:rPr lang="en-US" sz="2000" dirty="0">
                <a:latin typeface="Roboto" panose="02000000000000000000" pitchFamily="2" charset="0"/>
                <a:ea typeface="Roboto" panose="02000000000000000000" pitchFamily="2" charset="0"/>
              </a:rPr>
              <a:t>12</a:t>
            </a:r>
          </a:p>
        </p:txBody>
      </p:sp>
      <p:sp>
        <p:nvSpPr>
          <p:cNvPr id="1048" name="TextBox 1047">
            <a:extLst>
              <a:ext uri="{FF2B5EF4-FFF2-40B4-BE49-F238E27FC236}">
                <a16:creationId xmlns:a16="http://schemas.microsoft.com/office/drawing/2014/main" id="{22783762-C297-4105-E93B-F759A12874A5}"/>
              </a:ext>
            </a:extLst>
          </p:cNvPr>
          <p:cNvSpPr txBox="1"/>
          <p:nvPr/>
        </p:nvSpPr>
        <p:spPr>
          <a:xfrm>
            <a:off x="39540042" y="34708560"/>
            <a:ext cx="578434" cy="400110"/>
          </a:xfrm>
          <a:prstGeom prst="rect">
            <a:avLst/>
          </a:prstGeom>
          <a:noFill/>
        </p:spPr>
        <p:txBody>
          <a:bodyPr wrap="square" rtlCol="0">
            <a:spAutoFit/>
          </a:bodyPr>
          <a:lstStyle/>
          <a:p>
            <a:r>
              <a:rPr lang="en-US" sz="2000" dirty="0">
                <a:latin typeface="Roboto" panose="02000000000000000000" pitchFamily="2" charset="0"/>
                <a:ea typeface="Roboto" panose="02000000000000000000" pitchFamily="2" charset="0"/>
              </a:rPr>
              <a:t>12</a:t>
            </a:r>
          </a:p>
        </p:txBody>
      </p:sp>
      <p:sp>
        <p:nvSpPr>
          <p:cNvPr id="1050" name="TextBox 1049">
            <a:extLst>
              <a:ext uri="{FF2B5EF4-FFF2-40B4-BE49-F238E27FC236}">
                <a16:creationId xmlns:a16="http://schemas.microsoft.com/office/drawing/2014/main" id="{95A7F221-08C0-230E-3167-1BBD1CF91002}"/>
              </a:ext>
            </a:extLst>
          </p:cNvPr>
          <p:cNvSpPr txBox="1"/>
          <p:nvPr/>
        </p:nvSpPr>
        <p:spPr>
          <a:xfrm>
            <a:off x="37063121" y="29419506"/>
            <a:ext cx="3587623" cy="461665"/>
          </a:xfrm>
          <a:prstGeom prst="rect">
            <a:avLst/>
          </a:prstGeom>
          <a:noFill/>
        </p:spPr>
        <p:txBody>
          <a:bodyPr wrap="square" rtlCol="0">
            <a:spAutoFit/>
          </a:bodyPr>
          <a:lstStyle/>
          <a:p>
            <a:r>
              <a:rPr lang="en-US" sz="2400" b="1" u="sng" dirty="0">
                <a:solidFill>
                  <a:schemeClr val="accent2"/>
                </a:solidFill>
                <a:latin typeface="Roboto" panose="02000000000000000000" pitchFamily="2" charset="0"/>
                <a:ea typeface="Roboto" panose="02000000000000000000" pitchFamily="2" charset="0"/>
              </a:rPr>
              <a:t>Familial Translocation</a:t>
            </a:r>
          </a:p>
        </p:txBody>
      </p:sp>
      <p:sp>
        <p:nvSpPr>
          <p:cNvPr id="1053" name="TextBox 1052">
            <a:extLst>
              <a:ext uri="{FF2B5EF4-FFF2-40B4-BE49-F238E27FC236}">
                <a16:creationId xmlns:a16="http://schemas.microsoft.com/office/drawing/2014/main" id="{E1BF9C77-A34B-AC27-E109-A2030BCE2F17}"/>
              </a:ext>
            </a:extLst>
          </p:cNvPr>
          <p:cNvSpPr txBox="1"/>
          <p:nvPr/>
        </p:nvSpPr>
        <p:spPr>
          <a:xfrm>
            <a:off x="16073195" y="34196682"/>
            <a:ext cx="14362659" cy="3170099"/>
          </a:xfrm>
          <a:prstGeom prst="rect">
            <a:avLst/>
          </a:prstGeom>
          <a:noFill/>
          <a:ln>
            <a:solidFill>
              <a:schemeClr val="accent1">
                <a:lumMod val="90000"/>
              </a:schemeClr>
            </a:solidFill>
          </a:ln>
        </p:spPr>
        <p:txBody>
          <a:bodyPr wrap="square" rtlCol="0">
            <a:spAutoFit/>
          </a:bodyPr>
          <a:lstStyle/>
          <a:p>
            <a:pPr algn="ctr">
              <a:spcAft>
                <a:spcPts val="600"/>
              </a:spcAft>
            </a:pPr>
            <a:endParaRPr lang="en-US" sz="1000" b="1" dirty="0">
              <a:solidFill>
                <a:schemeClr val="accent2"/>
              </a:solidFill>
              <a:latin typeface="Roboto" panose="02000000000000000000" pitchFamily="2" charset="0"/>
              <a:ea typeface="Roboto" panose="02000000000000000000" pitchFamily="2" charset="0"/>
            </a:endParaRPr>
          </a:p>
          <a:p>
            <a:pPr algn="ctr">
              <a:spcAft>
                <a:spcPts val="600"/>
              </a:spcAft>
            </a:pPr>
            <a:r>
              <a:rPr lang="en-US" sz="3000" b="1" dirty="0">
                <a:solidFill>
                  <a:schemeClr val="accent2"/>
                </a:solidFill>
                <a:latin typeface="Roboto" panose="02000000000000000000" pitchFamily="2" charset="0"/>
                <a:ea typeface="Roboto" panose="02000000000000000000" pitchFamily="2" charset="0"/>
              </a:rPr>
              <a:t>Case Summary</a:t>
            </a:r>
            <a:endParaRPr lang="en-US" sz="3000" b="1" dirty="0">
              <a:latin typeface="Roboto" panose="02000000000000000000" pitchFamily="2" charset="0"/>
              <a:ea typeface="Roboto" panose="02000000000000000000" pitchFamily="2" charset="0"/>
            </a:endParaRPr>
          </a:p>
          <a:p>
            <a:pPr marL="731520" indent="-457200">
              <a:spcAft>
                <a:spcPts val="1200"/>
              </a:spcAft>
              <a:buFont typeface="Arial" panose="020B0604020202020204" pitchFamily="34" charset="0"/>
              <a:buChar char="•"/>
            </a:pPr>
            <a:r>
              <a:rPr lang="en-US" sz="3000" b="1" dirty="0">
                <a:latin typeface="Roboto" panose="02000000000000000000" pitchFamily="2" charset="0"/>
                <a:ea typeface="Roboto" panose="02000000000000000000" pitchFamily="2" charset="0"/>
              </a:rPr>
              <a:t>Even though the diagnosis was a known microdeletion syndrome, typical FISH probe was NOT appropriate for family members (atypical breakpoints)</a:t>
            </a:r>
          </a:p>
          <a:p>
            <a:pPr marL="731520" indent="-457200">
              <a:spcAft>
                <a:spcPts val="1200"/>
              </a:spcAft>
              <a:buFont typeface="Arial" panose="020B0604020202020204" pitchFamily="34" charset="0"/>
              <a:buChar char="•"/>
            </a:pPr>
            <a:r>
              <a:rPr lang="en-US" sz="3000" b="1" dirty="0">
                <a:latin typeface="Roboto" panose="02000000000000000000" pitchFamily="2" charset="0"/>
                <a:ea typeface="Roboto" panose="02000000000000000000" pitchFamily="2" charset="0"/>
              </a:rPr>
              <a:t>Chromosome analysis was unhelpful for this family even though segments involved were 5-10 Mb (due to similar banding)</a:t>
            </a:r>
          </a:p>
          <a:p>
            <a:pPr marL="571500" indent="-571500">
              <a:spcAft>
                <a:spcPts val="1200"/>
              </a:spcAft>
              <a:buFont typeface="Arial" panose="020B0604020202020204" pitchFamily="34" charset="0"/>
              <a:buChar char="•"/>
            </a:pPr>
            <a:endParaRPr lang="en-US" sz="1000" b="1" dirty="0">
              <a:latin typeface="Roboto" panose="02000000000000000000" pitchFamily="2" charset="0"/>
              <a:ea typeface="Roboto" panose="02000000000000000000" pitchFamily="2" charset="0"/>
            </a:endParaRPr>
          </a:p>
        </p:txBody>
      </p:sp>
      <p:sp>
        <p:nvSpPr>
          <p:cNvPr id="1054" name="TextBox 1053">
            <a:extLst>
              <a:ext uri="{FF2B5EF4-FFF2-40B4-BE49-F238E27FC236}">
                <a16:creationId xmlns:a16="http://schemas.microsoft.com/office/drawing/2014/main" id="{3FC18290-2D50-A276-1002-C6D1DC3244BF}"/>
              </a:ext>
            </a:extLst>
          </p:cNvPr>
          <p:cNvSpPr txBox="1"/>
          <p:nvPr/>
        </p:nvSpPr>
        <p:spPr>
          <a:xfrm>
            <a:off x="30735722" y="29293843"/>
            <a:ext cx="5932843" cy="5642660"/>
          </a:xfrm>
          <a:prstGeom prst="rect">
            <a:avLst/>
          </a:prstGeom>
          <a:noFill/>
          <a:ln>
            <a:solidFill>
              <a:schemeClr val="accent1">
                <a:lumMod val="90000"/>
              </a:schemeClr>
            </a:solidFill>
          </a:ln>
        </p:spPr>
        <p:txBody>
          <a:bodyPr wrap="square" lIns="274320" tIns="182880" rIns="274320" bIns="182880" rtlCol="0">
            <a:spAutoFit/>
          </a:bodyPr>
          <a:lstStyle/>
          <a:p>
            <a:pPr algn="ctr"/>
            <a:r>
              <a:rPr lang="en-US" sz="2400" b="1" u="sng" dirty="0">
                <a:solidFill>
                  <a:schemeClr val="accent2"/>
                </a:solidFill>
                <a:latin typeface="Roboto" panose="02000000000000000000" pitchFamily="2" charset="0"/>
                <a:ea typeface="Roboto" panose="02000000000000000000" pitchFamily="2" charset="0"/>
              </a:rPr>
              <a:t>Familial Report (summarized)</a:t>
            </a:r>
          </a:p>
          <a:p>
            <a:pPr>
              <a:spcBef>
                <a:spcPts val="600"/>
              </a:spcBef>
            </a:pPr>
            <a:r>
              <a:rPr lang="en-US" sz="2200" u="sng" dirty="0">
                <a:latin typeface="Roboto" panose="02000000000000000000" pitchFamily="2" charset="0"/>
                <a:ea typeface="Roboto" panose="02000000000000000000" pitchFamily="2" charset="0"/>
              </a:rPr>
              <a:t>Result</a:t>
            </a:r>
            <a:r>
              <a:rPr lang="en-US" sz="2200" dirty="0">
                <a:latin typeface="Roboto" panose="02000000000000000000" pitchFamily="2" charset="0"/>
                <a:ea typeface="Roboto" panose="02000000000000000000" pitchFamily="2" charset="0"/>
              </a:rPr>
              <a:t>: </a:t>
            </a:r>
            <a:r>
              <a:rPr lang="de-DE" sz="2200" dirty="0">
                <a:latin typeface="Roboto" panose="02000000000000000000" pitchFamily="2" charset="0"/>
                <a:ea typeface="Roboto" panose="02000000000000000000" pitchFamily="2" charset="0"/>
              </a:rPr>
              <a:t>46,XY,der(5)t(5;12)(p15.31;p13.31)</a:t>
            </a:r>
          </a:p>
          <a:p>
            <a:endParaRPr lang="de-DE" sz="2200" dirty="0">
              <a:latin typeface="Roboto" panose="02000000000000000000" pitchFamily="2" charset="0"/>
              <a:ea typeface="Roboto" panose="02000000000000000000" pitchFamily="2" charset="0"/>
            </a:endParaRPr>
          </a:p>
          <a:p>
            <a:r>
              <a:rPr lang="en-US" sz="2200" u="sng" dirty="0">
                <a:latin typeface="Roboto" panose="02000000000000000000" pitchFamily="2" charset="0"/>
                <a:ea typeface="Roboto" panose="02000000000000000000" pitchFamily="2" charset="0"/>
              </a:rPr>
              <a:t>Interpretation</a:t>
            </a:r>
            <a:r>
              <a:rPr lang="en-US" sz="2200" dirty="0">
                <a:latin typeface="Roboto" panose="02000000000000000000" pitchFamily="2" charset="0"/>
                <a:ea typeface="Roboto" panose="02000000000000000000" pitchFamily="2" charset="0"/>
              </a:rPr>
              <a:t>: Microarray analysis identified </a:t>
            </a:r>
            <a:r>
              <a:rPr lang="en-US" sz="2200">
                <a:latin typeface="Roboto" panose="02000000000000000000" pitchFamily="2" charset="0"/>
                <a:ea typeface="Roboto" panose="02000000000000000000" pitchFamily="2" charset="0"/>
              </a:rPr>
              <a:t>a 9.2 Mb </a:t>
            </a:r>
            <a:r>
              <a:rPr lang="en-US" sz="2200" dirty="0">
                <a:latin typeface="Roboto" panose="02000000000000000000" pitchFamily="2" charset="0"/>
                <a:ea typeface="Roboto" panose="02000000000000000000" pitchFamily="2" charset="0"/>
              </a:rPr>
              <a:t>terminal deletion of 5p and </a:t>
            </a:r>
            <a:r>
              <a:rPr lang="en-US" sz="2200">
                <a:latin typeface="Roboto" panose="02000000000000000000" pitchFamily="2" charset="0"/>
                <a:ea typeface="Roboto" panose="02000000000000000000" pitchFamily="2" charset="0"/>
              </a:rPr>
              <a:t>a 6.7 Mb </a:t>
            </a:r>
            <a:r>
              <a:rPr lang="en-US" sz="2200" dirty="0">
                <a:latin typeface="Roboto" panose="02000000000000000000" pitchFamily="2" charset="0"/>
                <a:ea typeface="Roboto" panose="02000000000000000000" pitchFamily="2" charset="0"/>
              </a:rPr>
              <a:t>terminal duplication of 12p, consistent with Cri-du-Chat syndrome. A terminal loss and terminal gain suggest an unbalanced translocation that may have been inherited from a parent.</a:t>
            </a:r>
          </a:p>
          <a:p>
            <a:endParaRPr lang="en-US" sz="2200" dirty="0">
              <a:latin typeface="Roboto" panose="02000000000000000000" pitchFamily="2" charset="0"/>
              <a:ea typeface="Roboto" panose="02000000000000000000" pitchFamily="2" charset="0"/>
            </a:endParaRPr>
          </a:p>
          <a:p>
            <a:r>
              <a:rPr lang="en-US" sz="2200" dirty="0">
                <a:latin typeface="Roboto" panose="02000000000000000000" pitchFamily="2" charset="0"/>
                <a:ea typeface="Roboto" panose="02000000000000000000" pitchFamily="2" charset="0"/>
              </a:rPr>
              <a:t>Parental testing by </a:t>
            </a:r>
            <a:r>
              <a:rPr lang="en-US" sz="2200" b="1" u="sng" dirty="0" err="1">
                <a:latin typeface="Roboto" panose="02000000000000000000" pitchFamily="2" charset="0"/>
                <a:ea typeface="Roboto" panose="02000000000000000000" pitchFamily="2" charset="0"/>
              </a:rPr>
              <a:t>subtelomere</a:t>
            </a:r>
            <a:r>
              <a:rPr lang="en-US" sz="2200" b="1" u="sng" dirty="0">
                <a:latin typeface="Roboto" panose="02000000000000000000" pitchFamily="2" charset="0"/>
                <a:ea typeface="Roboto" panose="02000000000000000000" pitchFamily="2" charset="0"/>
              </a:rPr>
              <a:t> FISH </a:t>
            </a:r>
            <a:r>
              <a:rPr lang="en-US" sz="2200" dirty="0">
                <a:latin typeface="Roboto" panose="02000000000000000000" pitchFamily="2" charset="0"/>
                <a:ea typeface="Roboto" panose="02000000000000000000" pitchFamily="2" charset="0"/>
              </a:rPr>
              <a:t>is recommended, as the familial translocation is </a:t>
            </a:r>
            <a:r>
              <a:rPr lang="en-US" sz="2200" b="1" u="sng" dirty="0">
                <a:latin typeface="Roboto" panose="02000000000000000000" pitchFamily="2" charset="0"/>
                <a:ea typeface="Roboto" panose="02000000000000000000" pitchFamily="2" charset="0"/>
              </a:rPr>
              <a:t>expected to be cryptic by chromosome analysis</a:t>
            </a:r>
            <a:r>
              <a:rPr lang="en-US" sz="2200" dirty="0">
                <a:latin typeface="Roboto" panose="02000000000000000000" pitchFamily="2" charset="0"/>
                <a:ea typeface="Roboto" panose="02000000000000000000" pitchFamily="2" charset="0"/>
              </a:rPr>
              <a:t>.</a:t>
            </a:r>
            <a:endParaRPr lang="en-US" sz="2200" dirty="0"/>
          </a:p>
        </p:txBody>
      </p:sp>
      <p:grpSp>
        <p:nvGrpSpPr>
          <p:cNvPr id="7" name="Group 6">
            <a:extLst>
              <a:ext uri="{FF2B5EF4-FFF2-40B4-BE49-F238E27FC236}">
                <a16:creationId xmlns:a16="http://schemas.microsoft.com/office/drawing/2014/main" id="{2E36C781-02EF-F2D6-97AA-4D3819504E68}"/>
              </a:ext>
            </a:extLst>
          </p:cNvPr>
          <p:cNvGrpSpPr/>
          <p:nvPr/>
        </p:nvGrpSpPr>
        <p:grpSpPr>
          <a:xfrm>
            <a:off x="32040470" y="35258978"/>
            <a:ext cx="8769384" cy="2062841"/>
            <a:chOff x="32776076" y="35513473"/>
            <a:chExt cx="8769384" cy="2062841"/>
          </a:xfrm>
        </p:grpSpPr>
        <p:sp>
          <p:nvSpPr>
            <p:cNvPr id="9" name="TextBox 8">
              <a:extLst>
                <a:ext uri="{FF2B5EF4-FFF2-40B4-BE49-F238E27FC236}">
                  <a16:creationId xmlns:a16="http://schemas.microsoft.com/office/drawing/2014/main" id="{0620383D-CEBC-75EE-07CD-AD244A36C021}"/>
                </a:ext>
              </a:extLst>
            </p:cNvPr>
            <p:cNvSpPr txBox="1"/>
            <p:nvPr/>
          </p:nvSpPr>
          <p:spPr>
            <a:xfrm>
              <a:off x="33200908" y="35513473"/>
              <a:ext cx="8344552" cy="461665"/>
            </a:xfrm>
            <a:prstGeom prst="rect">
              <a:avLst/>
            </a:prstGeom>
            <a:noFill/>
          </p:spPr>
          <p:txBody>
            <a:bodyPr wrap="square" rtlCol="0">
              <a:spAutoFit/>
            </a:bodyPr>
            <a:lstStyle/>
            <a:p>
              <a:r>
                <a:rPr lang="en-US" sz="2400" b="1" u="sng" dirty="0">
                  <a:solidFill>
                    <a:schemeClr val="accent2"/>
                  </a:solidFill>
                  <a:latin typeface="Roboto" panose="02000000000000000000" pitchFamily="2" charset="0"/>
                  <a:ea typeface="Roboto" panose="02000000000000000000" pitchFamily="2" charset="0"/>
                </a:rPr>
                <a:t>FISH Probe and Proband Deletion Localization</a:t>
              </a:r>
            </a:p>
          </p:txBody>
        </p:sp>
        <p:grpSp>
          <p:nvGrpSpPr>
            <p:cNvPr id="6" name="Group 5">
              <a:extLst>
                <a:ext uri="{FF2B5EF4-FFF2-40B4-BE49-F238E27FC236}">
                  <a16:creationId xmlns:a16="http://schemas.microsoft.com/office/drawing/2014/main" id="{1A7B6493-2A52-B610-81E5-D4316445A37A}"/>
                </a:ext>
              </a:extLst>
            </p:cNvPr>
            <p:cNvGrpSpPr/>
            <p:nvPr/>
          </p:nvGrpSpPr>
          <p:grpSpPr>
            <a:xfrm>
              <a:off x="32776076" y="36036227"/>
              <a:ext cx="8023104" cy="1540087"/>
              <a:chOff x="32776076" y="36036227"/>
              <a:chExt cx="8023104" cy="1540087"/>
            </a:xfrm>
          </p:grpSpPr>
          <p:pic>
            <p:nvPicPr>
              <p:cNvPr id="13" name="Picture 12">
                <a:extLst>
                  <a:ext uri="{FF2B5EF4-FFF2-40B4-BE49-F238E27FC236}">
                    <a16:creationId xmlns:a16="http://schemas.microsoft.com/office/drawing/2014/main" id="{637F7650-BA05-55A6-AC21-CA75E1476D52}"/>
                  </a:ext>
                </a:extLst>
              </p:cNvPr>
              <p:cNvPicPr>
                <a:picLocks noChangeAspect="1"/>
              </p:cNvPicPr>
              <p:nvPr/>
            </p:nvPicPr>
            <p:blipFill>
              <a:blip r:embed="rId3"/>
              <a:stretch>
                <a:fillRect/>
              </a:stretch>
            </p:blipFill>
            <p:spPr>
              <a:xfrm>
                <a:off x="32776076" y="36036227"/>
                <a:ext cx="7295238" cy="314286"/>
              </a:xfrm>
              <a:prstGeom prst="rect">
                <a:avLst/>
              </a:prstGeom>
            </p:spPr>
          </p:pic>
          <p:pic>
            <p:nvPicPr>
              <p:cNvPr id="15" name="Picture 14">
                <a:extLst>
                  <a:ext uri="{FF2B5EF4-FFF2-40B4-BE49-F238E27FC236}">
                    <a16:creationId xmlns:a16="http://schemas.microsoft.com/office/drawing/2014/main" id="{687082BD-7048-9B97-18C7-948FFA32E555}"/>
                  </a:ext>
                </a:extLst>
              </p:cNvPr>
              <p:cNvPicPr>
                <a:picLocks noChangeAspect="1"/>
              </p:cNvPicPr>
              <p:nvPr/>
            </p:nvPicPr>
            <p:blipFill>
              <a:blip r:embed="rId4"/>
              <a:stretch>
                <a:fillRect/>
              </a:stretch>
            </p:blipFill>
            <p:spPr>
              <a:xfrm>
                <a:off x="33272751" y="36509647"/>
                <a:ext cx="3266667" cy="1066667"/>
              </a:xfrm>
              <a:prstGeom prst="rect">
                <a:avLst/>
              </a:prstGeom>
            </p:spPr>
          </p:pic>
          <p:cxnSp>
            <p:nvCxnSpPr>
              <p:cNvPr id="17" name="Straight Connector 16">
                <a:extLst>
                  <a:ext uri="{FF2B5EF4-FFF2-40B4-BE49-F238E27FC236}">
                    <a16:creationId xmlns:a16="http://schemas.microsoft.com/office/drawing/2014/main" id="{0292C958-125F-30AF-1EBD-3B89EF3139E5}"/>
                  </a:ext>
                </a:extLst>
              </p:cNvPr>
              <p:cNvCxnSpPr/>
              <p:nvPr/>
            </p:nvCxnSpPr>
            <p:spPr>
              <a:xfrm>
                <a:off x="33993646" y="36350513"/>
                <a:ext cx="0" cy="10943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2C5F235-DE1C-D065-EA6F-7143EE6BC195}"/>
                  </a:ext>
                </a:extLst>
              </p:cNvPr>
              <p:cNvCxnSpPr/>
              <p:nvPr/>
            </p:nvCxnSpPr>
            <p:spPr>
              <a:xfrm>
                <a:off x="34898459" y="36350513"/>
                <a:ext cx="0" cy="10943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D092B1-FEDA-60C0-B521-41548018483C}"/>
                  </a:ext>
                </a:extLst>
              </p:cNvPr>
              <p:cNvCxnSpPr>
                <a:cxnSpLocks/>
              </p:cNvCxnSpPr>
              <p:nvPr/>
            </p:nvCxnSpPr>
            <p:spPr>
              <a:xfrm flipH="1">
                <a:off x="33200908" y="36449000"/>
                <a:ext cx="800167" cy="14916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DC4D436-F10B-E481-FF2E-9E040D492958}"/>
                  </a:ext>
                </a:extLst>
              </p:cNvPr>
              <p:cNvCxnSpPr>
                <a:cxnSpLocks/>
              </p:cNvCxnSpPr>
              <p:nvPr/>
            </p:nvCxnSpPr>
            <p:spPr>
              <a:xfrm flipH="1" flipV="1">
                <a:off x="34896425" y="36452175"/>
                <a:ext cx="1642993" cy="10074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D69EC9E-43CA-369D-25E1-9DA87750974C}"/>
                  </a:ext>
                </a:extLst>
              </p:cNvPr>
              <p:cNvSpPr txBox="1"/>
              <p:nvPr/>
            </p:nvSpPr>
            <p:spPr>
              <a:xfrm>
                <a:off x="36804600" y="36552919"/>
                <a:ext cx="3994580" cy="707886"/>
              </a:xfrm>
              <a:prstGeom prst="rect">
                <a:avLst/>
              </a:prstGeom>
              <a:noFill/>
            </p:spPr>
            <p:txBody>
              <a:bodyPr wrap="square" rtlCol="0">
                <a:spAutoFit/>
              </a:bodyPr>
              <a:lstStyle/>
              <a:p>
                <a:r>
                  <a:rPr lang="en-US" sz="2000" dirty="0">
                    <a:solidFill>
                      <a:srgbClr val="FF0000"/>
                    </a:solidFill>
                    <a:latin typeface="Roboto" panose="02000000000000000000" pitchFamily="2" charset="0"/>
                    <a:ea typeface="Roboto" panose="02000000000000000000" pitchFamily="2" charset="0"/>
                  </a:rPr>
                  <a:t>Red</a:t>
                </a:r>
                <a:r>
                  <a:rPr lang="en-US" sz="2000" dirty="0">
                    <a:latin typeface="Roboto" panose="02000000000000000000" pitchFamily="2" charset="0"/>
                    <a:ea typeface="Roboto" panose="02000000000000000000" pitchFamily="2" charset="0"/>
                  </a:rPr>
                  <a:t>: Proband Deletion</a:t>
                </a:r>
              </a:p>
              <a:p>
                <a:r>
                  <a:rPr lang="en-US" sz="2000" dirty="0">
                    <a:solidFill>
                      <a:srgbClr val="00B050"/>
                    </a:solidFill>
                    <a:latin typeface="Roboto" panose="02000000000000000000" pitchFamily="2" charset="0"/>
                    <a:ea typeface="Roboto" panose="02000000000000000000" pitchFamily="2" charset="0"/>
                  </a:rPr>
                  <a:t>Green</a:t>
                </a:r>
                <a:r>
                  <a:rPr lang="en-US" sz="2000" dirty="0">
                    <a:latin typeface="Roboto" panose="02000000000000000000" pitchFamily="2" charset="0"/>
                    <a:ea typeface="Roboto" panose="02000000000000000000" pitchFamily="2" charset="0"/>
                  </a:rPr>
                  <a:t>: Cri-du-Chat FISH probe</a:t>
                </a:r>
              </a:p>
            </p:txBody>
          </p:sp>
        </p:grpSp>
      </p:grpSp>
      <p:sp>
        <p:nvSpPr>
          <p:cNvPr id="16" name="TextBox 15">
            <a:extLst>
              <a:ext uri="{FF2B5EF4-FFF2-40B4-BE49-F238E27FC236}">
                <a16:creationId xmlns:a16="http://schemas.microsoft.com/office/drawing/2014/main" id="{B281D0C7-F119-EBE7-02B1-BE172CCE2794}"/>
              </a:ext>
            </a:extLst>
          </p:cNvPr>
          <p:cNvSpPr txBox="1"/>
          <p:nvPr/>
        </p:nvSpPr>
        <p:spPr>
          <a:xfrm>
            <a:off x="16158224" y="23144293"/>
            <a:ext cx="14362659" cy="2708434"/>
          </a:xfrm>
          <a:prstGeom prst="rect">
            <a:avLst/>
          </a:prstGeom>
          <a:noFill/>
          <a:ln>
            <a:solidFill>
              <a:schemeClr val="accent1">
                <a:lumMod val="90000"/>
              </a:schemeClr>
            </a:solidFill>
          </a:ln>
        </p:spPr>
        <p:txBody>
          <a:bodyPr wrap="square" rtlCol="0">
            <a:spAutoFit/>
          </a:bodyPr>
          <a:lstStyle/>
          <a:p>
            <a:pPr algn="ctr">
              <a:spcAft>
                <a:spcPts val="600"/>
              </a:spcAft>
            </a:pPr>
            <a:endParaRPr lang="en-US" sz="1000" b="1" dirty="0">
              <a:solidFill>
                <a:schemeClr val="accent2"/>
              </a:solidFill>
              <a:latin typeface="Roboto" panose="02000000000000000000" pitchFamily="2" charset="0"/>
              <a:ea typeface="Roboto" panose="02000000000000000000" pitchFamily="2" charset="0"/>
            </a:endParaRPr>
          </a:p>
          <a:p>
            <a:pPr algn="ctr">
              <a:spcAft>
                <a:spcPts val="600"/>
              </a:spcAft>
            </a:pPr>
            <a:r>
              <a:rPr lang="en-US" sz="3000" b="1" dirty="0">
                <a:solidFill>
                  <a:schemeClr val="accent2"/>
                </a:solidFill>
                <a:latin typeface="Roboto" panose="02000000000000000000" pitchFamily="2" charset="0"/>
                <a:ea typeface="Roboto" panose="02000000000000000000" pitchFamily="2" charset="0"/>
              </a:rPr>
              <a:t>Case Summary</a:t>
            </a:r>
          </a:p>
          <a:p>
            <a:pPr marL="731520" indent="-457200">
              <a:spcAft>
                <a:spcPts val="1200"/>
              </a:spcAft>
              <a:buFont typeface="Arial" panose="020B0604020202020204" pitchFamily="34" charset="0"/>
              <a:buChar char="•"/>
            </a:pPr>
            <a:r>
              <a:rPr lang="en-US" sz="3000" b="1" dirty="0">
                <a:latin typeface="Roboto" panose="02000000000000000000" pitchFamily="2" charset="0"/>
                <a:ea typeface="Roboto" panose="02000000000000000000" pitchFamily="2" charset="0"/>
              </a:rPr>
              <a:t>Original order of chromosome analysis was unhelpful for this family</a:t>
            </a:r>
          </a:p>
          <a:p>
            <a:pPr marL="731520" indent="-457200">
              <a:spcAft>
                <a:spcPts val="1200"/>
              </a:spcAft>
              <a:buFont typeface="Arial" panose="020B0604020202020204" pitchFamily="34" charset="0"/>
              <a:buChar char="•"/>
            </a:pPr>
            <a:r>
              <a:rPr lang="en-US" sz="3000" b="1" dirty="0">
                <a:latin typeface="Roboto" panose="02000000000000000000" pitchFamily="2" charset="0"/>
                <a:ea typeface="Roboto" panose="02000000000000000000" pitchFamily="2" charset="0"/>
              </a:rPr>
              <a:t>Even though the diagnosis was a known microdeletion syndrome, typical FISH probe was NOT appropriate for family members (atypical breakpoints)</a:t>
            </a:r>
          </a:p>
          <a:p>
            <a:pPr marL="571500" indent="-571500">
              <a:spcAft>
                <a:spcPts val="1200"/>
              </a:spcAft>
              <a:buFont typeface="Arial" panose="020B0604020202020204" pitchFamily="34" charset="0"/>
              <a:buChar char="•"/>
            </a:pPr>
            <a:endParaRPr lang="en-US" sz="1000" b="1" dirty="0">
              <a:latin typeface="Roboto" panose="02000000000000000000" pitchFamily="2" charset="0"/>
              <a:ea typeface="Roboto" panose="02000000000000000000" pitchFamily="2" charset="0"/>
            </a:endParaRPr>
          </a:p>
        </p:txBody>
      </p:sp>
      <p:grpSp>
        <p:nvGrpSpPr>
          <p:cNvPr id="54" name="Group 53">
            <a:extLst>
              <a:ext uri="{FF2B5EF4-FFF2-40B4-BE49-F238E27FC236}">
                <a16:creationId xmlns:a16="http://schemas.microsoft.com/office/drawing/2014/main" id="{2DC2ADFE-0870-8BFD-D986-E8C7A79F16B3}"/>
              </a:ext>
            </a:extLst>
          </p:cNvPr>
          <p:cNvGrpSpPr/>
          <p:nvPr/>
        </p:nvGrpSpPr>
        <p:grpSpPr>
          <a:xfrm>
            <a:off x="31812005" y="23523571"/>
            <a:ext cx="9696074" cy="2346326"/>
            <a:chOff x="33056045" y="23631562"/>
            <a:chExt cx="9696074" cy="2346326"/>
          </a:xfrm>
        </p:grpSpPr>
        <p:grpSp>
          <p:nvGrpSpPr>
            <p:cNvPr id="23" name="Group 22">
              <a:extLst>
                <a:ext uri="{FF2B5EF4-FFF2-40B4-BE49-F238E27FC236}">
                  <a16:creationId xmlns:a16="http://schemas.microsoft.com/office/drawing/2014/main" id="{06352D37-FFFE-E709-80D6-2FC48BEE172B}"/>
                </a:ext>
              </a:extLst>
            </p:cNvPr>
            <p:cNvGrpSpPr/>
            <p:nvPr/>
          </p:nvGrpSpPr>
          <p:grpSpPr>
            <a:xfrm>
              <a:off x="33258040" y="23631562"/>
              <a:ext cx="9494079" cy="1947539"/>
              <a:chOff x="33402903" y="35388896"/>
              <a:chExt cx="9494079" cy="1947539"/>
            </a:xfrm>
          </p:grpSpPr>
          <p:sp>
            <p:nvSpPr>
              <p:cNvPr id="24" name="TextBox 23">
                <a:extLst>
                  <a:ext uri="{FF2B5EF4-FFF2-40B4-BE49-F238E27FC236}">
                    <a16:creationId xmlns:a16="http://schemas.microsoft.com/office/drawing/2014/main" id="{01381295-E0F4-B130-2CFC-CAE437BBF1E5}"/>
                  </a:ext>
                </a:extLst>
              </p:cNvPr>
              <p:cNvSpPr txBox="1"/>
              <p:nvPr/>
            </p:nvSpPr>
            <p:spPr>
              <a:xfrm>
                <a:off x="34552430" y="35388896"/>
                <a:ext cx="8344552" cy="461665"/>
              </a:xfrm>
              <a:prstGeom prst="rect">
                <a:avLst/>
              </a:prstGeom>
              <a:noFill/>
            </p:spPr>
            <p:txBody>
              <a:bodyPr wrap="square" rtlCol="0">
                <a:spAutoFit/>
              </a:bodyPr>
              <a:lstStyle/>
              <a:p>
                <a:r>
                  <a:rPr lang="en-US" sz="2400" b="1" u="sng" dirty="0">
                    <a:solidFill>
                      <a:schemeClr val="accent2"/>
                    </a:solidFill>
                    <a:latin typeface="Roboto" panose="02000000000000000000" pitchFamily="2" charset="0"/>
                    <a:ea typeface="Roboto" panose="02000000000000000000" pitchFamily="2" charset="0"/>
                  </a:rPr>
                  <a:t>FISH Probe and Proband Deletion Localization</a:t>
                </a:r>
              </a:p>
            </p:txBody>
          </p:sp>
          <p:grpSp>
            <p:nvGrpSpPr>
              <p:cNvPr id="25" name="Group 24">
                <a:extLst>
                  <a:ext uri="{FF2B5EF4-FFF2-40B4-BE49-F238E27FC236}">
                    <a16:creationId xmlns:a16="http://schemas.microsoft.com/office/drawing/2014/main" id="{A287BB1C-57FA-43B4-B96A-CE8DD084542D}"/>
                  </a:ext>
                </a:extLst>
              </p:cNvPr>
              <p:cNvGrpSpPr/>
              <p:nvPr/>
            </p:nvGrpSpPr>
            <p:grpSpPr>
              <a:xfrm>
                <a:off x="33402903" y="36350513"/>
                <a:ext cx="7620340" cy="985922"/>
                <a:chOff x="33402903" y="36350513"/>
                <a:chExt cx="7620340" cy="985922"/>
              </a:xfrm>
            </p:grpSpPr>
            <p:cxnSp>
              <p:nvCxnSpPr>
                <p:cNvPr id="29" name="Straight Connector 28">
                  <a:extLst>
                    <a:ext uri="{FF2B5EF4-FFF2-40B4-BE49-F238E27FC236}">
                      <a16:creationId xmlns:a16="http://schemas.microsoft.com/office/drawing/2014/main" id="{815AD95A-A430-BBA6-3C18-30BDF5BAA29D}"/>
                    </a:ext>
                  </a:extLst>
                </p:cNvPr>
                <p:cNvCxnSpPr/>
                <p:nvPr/>
              </p:nvCxnSpPr>
              <p:spPr>
                <a:xfrm>
                  <a:off x="33993646" y="36350513"/>
                  <a:ext cx="0" cy="10943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44A661-4C7F-814C-C5EB-C46AD939050B}"/>
                    </a:ext>
                  </a:extLst>
                </p:cNvPr>
                <p:cNvCxnSpPr>
                  <a:cxnSpLocks/>
                </p:cNvCxnSpPr>
                <p:nvPr/>
              </p:nvCxnSpPr>
              <p:spPr>
                <a:xfrm>
                  <a:off x="34898459" y="36350513"/>
                  <a:ext cx="0" cy="10943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6DD9644-4B12-4A3E-FDA0-84B012EA46AB}"/>
                    </a:ext>
                  </a:extLst>
                </p:cNvPr>
                <p:cNvCxnSpPr>
                  <a:cxnSpLocks/>
                </p:cNvCxnSpPr>
                <p:nvPr/>
              </p:nvCxnSpPr>
              <p:spPr>
                <a:xfrm flipH="1">
                  <a:off x="33402903" y="36449000"/>
                  <a:ext cx="598172" cy="20223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8CA399D-6609-8FED-0754-4A65D4BD00DA}"/>
                    </a:ext>
                  </a:extLst>
                </p:cNvPr>
                <p:cNvCxnSpPr>
                  <a:cxnSpLocks/>
                </p:cNvCxnSpPr>
                <p:nvPr/>
              </p:nvCxnSpPr>
              <p:spPr>
                <a:xfrm flipH="1" flipV="1">
                  <a:off x="34896425" y="36452175"/>
                  <a:ext cx="1061045" cy="23532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FD5F263-9CA6-6A69-E35C-6163C9962DF4}"/>
                    </a:ext>
                  </a:extLst>
                </p:cNvPr>
                <p:cNvSpPr txBox="1"/>
                <p:nvPr/>
              </p:nvSpPr>
              <p:spPr>
                <a:xfrm>
                  <a:off x="36426169" y="36628549"/>
                  <a:ext cx="4597074" cy="707886"/>
                </a:xfrm>
                <a:prstGeom prst="rect">
                  <a:avLst/>
                </a:prstGeom>
                <a:noFill/>
              </p:spPr>
              <p:txBody>
                <a:bodyPr wrap="square" rtlCol="0">
                  <a:spAutoFit/>
                </a:bodyPr>
                <a:lstStyle/>
                <a:p>
                  <a:r>
                    <a:rPr lang="en-US" sz="2000" dirty="0">
                      <a:solidFill>
                        <a:srgbClr val="FF0000"/>
                      </a:solidFill>
                      <a:latin typeface="Roboto" panose="02000000000000000000" pitchFamily="2" charset="0"/>
                      <a:ea typeface="Roboto" panose="02000000000000000000" pitchFamily="2" charset="0"/>
                    </a:rPr>
                    <a:t>Red</a:t>
                  </a:r>
                  <a:r>
                    <a:rPr lang="en-US" sz="2000" dirty="0">
                      <a:latin typeface="Roboto" panose="02000000000000000000" pitchFamily="2" charset="0"/>
                      <a:ea typeface="Roboto" panose="02000000000000000000" pitchFamily="2" charset="0"/>
                    </a:rPr>
                    <a:t>: Proband Deletion</a:t>
                  </a:r>
                </a:p>
                <a:p>
                  <a:r>
                    <a:rPr lang="en-US" sz="2000" dirty="0">
                      <a:solidFill>
                        <a:srgbClr val="00B050"/>
                      </a:solidFill>
                      <a:latin typeface="Roboto" panose="02000000000000000000" pitchFamily="2" charset="0"/>
                      <a:ea typeface="Roboto" panose="02000000000000000000" pitchFamily="2" charset="0"/>
                    </a:rPr>
                    <a:t>Green</a:t>
                  </a:r>
                  <a:r>
                    <a:rPr lang="en-US" sz="2000" dirty="0">
                      <a:latin typeface="Roboto" panose="02000000000000000000" pitchFamily="2" charset="0"/>
                      <a:ea typeface="Roboto" panose="02000000000000000000" pitchFamily="2" charset="0"/>
                    </a:rPr>
                    <a:t>: 1p36 microdeletion FISH probe</a:t>
                  </a:r>
                </a:p>
              </p:txBody>
            </p:sp>
          </p:grpSp>
        </p:grpSp>
        <p:grpSp>
          <p:nvGrpSpPr>
            <p:cNvPr id="42" name="Group 41">
              <a:extLst>
                <a:ext uri="{FF2B5EF4-FFF2-40B4-BE49-F238E27FC236}">
                  <a16:creationId xmlns:a16="http://schemas.microsoft.com/office/drawing/2014/main" id="{7319F1A6-85EB-6677-C96E-78877CA52771}"/>
                </a:ext>
              </a:extLst>
            </p:cNvPr>
            <p:cNvGrpSpPr/>
            <p:nvPr/>
          </p:nvGrpSpPr>
          <p:grpSpPr>
            <a:xfrm>
              <a:off x="33056045" y="24209343"/>
              <a:ext cx="8626330" cy="1768545"/>
              <a:chOff x="33056045" y="24209343"/>
              <a:chExt cx="8626330" cy="1768545"/>
            </a:xfrm>
          </p:grpSpPr>
          <p:pic>
            <p:nvPicPr>
              <p:cNvPr id="22" name="Picture 21">
                <a:extLst>
                  <a:ext uri="{FF2B5EF4-FFF2-40B4-BE49-F238E27FC236}">
                    <a16:creationId xmlns:a16="http://schemas.microsoft.com/office/drawing/2014/main" id="{47939032-2A84-F199-BB58-E71F6A26FA39}"/>
                  </a:ext>
                </a:extLst>
              </p:cNvPr>
              <p:cNvPicPr>
                <a:picLocks noChangeAspect="1"/>
              </p:cNvPicPr>
              <p:nvPr/>
            </p:nvPicPr>
            <p:blipFill>
              <a:blip r:embed="rId5"/>
              <a:stretch>
                <a:fillRect/>
              </a:stretch>
            </p:blipFill>
            <p:spPr>
              <a:xfrm>
                <a:off x="33056045" y="24209343"/>
                <a:ext cx="8626330" cy="339397"/>
              </a:xfrm>
              <a:prstGeom prst="rect">
                <a:avLst/>
              </a:prstGeom>
            </p:spPr>
          </p:pic>
          <p:pic>
            <p:nvPicPr>
              <p:cNvPr id="35" name="Picture 34">
                <a:extLst>
                  <a:ext uri="{FF2B5EF4-FFF2-40B4-BE49-F238E27FC236}">
                    <a16:creationId xmlns:a16="http://schemas.microsoft.com/office/drawing/2014/main" id="{E74BFA2F-B749-E377-B88E-8FB2912F1676}"/>
                  </a:ext>
                </a:extLst>
              </p:cNvPr>
              <p:cNvPicPr>
                <a:picLocks noChangeAspect="1"/>
              </p:cNvPicPr>
              <p:nvPr/>
            </p:nvPicPr>
            <p:blipFill>
              <a:blip r:embed="rId6"/>
              <a:stretch>
                <a:fillRect/>
              </a:stretch>
            </p:blipFill>
            <p:spPr>
              <a:xfrm>
                <a:off x="33254911" y="24939317"/>
                <a:ext cx="2481918" cy="1038571"/>
              </a:xfrm>
              <a:prstGeom prst="rect">
                <a:avLst/>
              </a:prstGeom>
            </p:spPr>
          </p:pic>
        </p:grpSp>
      </p:grpSp>
      <p:sp>
        <p:nvSpPr>
          <p:cNvPr id="55" name="TextBox 54">
            <a:extLst>
              <a:ext uri="{FF2B5EF4-FFF2-40B4-BE49-F238E27FC236}">
                <a16:creationId xmlns:a16="http://schemas.microsoft.com/office/drawing/2014/main" id="{F8D8F3A9-A41A-3284-B7CA-916150944586}"/>
              </a:ext>
            </a:extLst>
          </p:cNvPr>
          <p:cNvSpPr txBox="1"/>
          <p:nvPr/>
        </p:nvSpPr>
        <p:spPr>
          <a:xfrm>
            <a:off x="33172050" y="18392177"/>
            <a:ext cx="6367992" cy="4801314"/>
          </a:xfrm>
          <a:prstGeom prst="rect">
            <a:avLst/>
          </a:prstGeom>
          <a:noFill/>
          <a:ln>
            <a:solidFill>
              <a:schemeClr val="accent1">
                <a:lumMod val="90000"/>
              </a:schemeClr>
            </a:solidFill>
          </a:ln>
        </p:spPr>
        <p:txBody>
          <a:bodyPr wrap="square" lIns="274320" tIns="182880" rIns="274320" bIns="182880" rtlCol="0">
            <a:spAutoFit/>
          </a:bodyPr>
          <a:lstStyle/>
          <a:p>
            <a:pPr algn="ctr"/>
            <a:r>
              <a:rPr lang="en-US" sz="2400" b="1" u="sng" dirty="0">
                <a:solidFill>
                  <a:schemeClr val="accent2"/>
                </a:solidFill>
                <a:latin typeface="Roboto" panose="02000000000000000000" pitchFamily="2" charset="0"/>
                <a:ea typeface="Roboto" panose="02000000000000000000" pitchFamily="2" charset="0"/>
              </a:rPr>
              <a:t>Familial Report (summarized)</a:t>
            </a:r>
          </a:p>
          <a:p>
            <a:pPr algn="ctr"/>
            <a:endParaRPr lang="en-US" sz="2400" b="1" u="sng" dirty="0">
              <a:solidFill>
                <a:schemeClr val="accent2"/>
              </a:solidFill>
              <a:latin typeface="Roboto" panose="02000000000000000000" pitchFamily="2" charset="0"/>
              <a:ea typeface="Roboto" panose="02000000000000000000" pitchFamily="2" charset="0"/>
            </a:endParaRPr>
          </a:p>
          <a:p>
            <a:r>
              <a:rPr lang="en-US" sz="2400" u="sng" dirty="0">
                <a:latin typeface="Roboto" panose="02000000000000000000" pitchFamily="2" charset="0"/>
                <a:ea typeface="Roboto" panose="02000000000000000000" pitchFamily="2" charset="0"/>
              </a:rPr>
              <a:t>Result</a:t>
            </a:r>
            <a:r>
              <a:rPr lang="en-US" sz="2400" dirty="0">
                <a:latin typeface="Roboto" panose="02000000000000000000" pitchFamily="2" charset="0"/>
                <a:ea typeface="Roboto" panose="02000000000000000000" pitchFamily="2" charset="0"/>
              </a:rPr>
              <a:t>: 1.4 Mb loss at 1p36.23 (female)</a:t>
            </a:r>
          </a:p>
          <a:p>
            <a:endParaRPr lang="en-US" sz="2400" dirty="0">
              <a:latin typeface="Roboto" panose="02000000000000000000" pitchFamily="2" charset="0"/>
              <a:ea typeface="Roboto" panose="02000000000000000000" pitchFamily="2" charset="0"/>
            </a:endParaRPr>
          </a:p>
          <a:p>
            <a:r>
              <a:rPr lang="en-US" sz="2400" u="sng" dirty="0">
                <a:latin typeface="Roboto" panose="02000000000000000000" pitchFamily="2" charset="0"/>
                <a:ea typeface="Roboto" panose="02000000000000000000" pitchFamily="2" charset="0"/>
              </a:rPr>
              <a:t>Interpretation</a:t>
            </a:r>
            <a:r>
              <a:rPr lang="en-US" sz="2400" dirty="0">
                <a:latin typeface="Roboto" panose="02000000000000000000" pitchFamily="2" charset="0"/>
                <a:ea typeface="Roboto" panose="02000000000000000000" pitchFamily="2" charset="0"/>
              </a:rPr>
              <a:t>: Microarray showed a 1.4 Mb interstitial deletion of 16 genes which </a:t>
            </a:r>
            <a:r>
              <a:rPr lang="en-US" sz="2400" b="1" u="sng" dirty="0">
                <a:latin typeface="Roboto" panose="02000000000000000000" pitchFamily="2" charset="0"/>
                <a:ea typeface="Roboto" panose="02000000000000000000" pitchFamily="2" charset="0"/>
              </a:rPr>
              <a:t>overlaps a proximal critical region for 1p36 deletion </a:t>
            </a:r>
            <a:r>
              <a:rPr lang="en-US" sz="2400" dirty="0">
                <a:latin typeface="Roboto" panose="02000000000000000000" pitchFamily="2" charset="0"/>
                <a:ea typeface="Roboto" panose="02000000000000000000" pitchFamily="2" charset="0"/>
              </a:rPr>
              <a:t>syndrome and is consistent with this diagnosis. This condition has been described with interstitial deletions. Features of 1p36 deletion syndrome include….</a:t>
            </a:r>
          </a:p>
        </p:txBody>
      </p:sp>
      <p:grpSp>
        <p:nvGrpSpPr>
          <p:cNvPr id="38" name="Group 37">
            <a:extLst>
              <a:ext uri="{FF2B5EF4-FFF2-40B4-BE49-F238E27FC236}">
                <a16:creationId xmlns:a16="http://schemas.microsoft.com/office/drawing/2014/main" id="{029ED02F-5D67-324A-6C7A-C6F1A34190C6}"/>
              </a:ext>
            </a:extLst>
          </p:cNvPr>
          <p:cNvGrpSpPr/>
          <p:nvPr/>
        </p:nvGrpSpPr>
        <p:grpSpPr>
          <a:xfrm>
            <a:off x="37475520" y="34692030"/>
            <a:ext cx="1407765" cy="400110"/>
            <a:chOff x="37447211" y="34844464"/>
            <a:chExt cx="1407765" cy="400110"/>
          </a:xfrm>
        </p:grpSpPr>
        <p:sp>
          <p:nvSpPr>
            <p:cNvPr id="1046" name="TextBox 1045">
              <a:extLst>
                <a:ext uri="{FF2B5EF4-FFF2-40B4-BE49-F238E27FC236}">
                  <a16:creationId xmlns:a16="http://schemas.microsoft.com/office/drawing/2014/main" id="{D2EF1162-6D46-EBBA-B5ED-0162B53EA5BF}"/>
                </a:ext>
              </a:extLst>
            </p:cNvPr>
            <p:cNvSpPr txBox="1"/>
            <p:nvPr/>
          </p:nvSpPr>
          <p:spPr>
            <a:xfrm>
              <a:off x="37447211" y="34844464"/>
              <a:ext cx="405581" cy="400110"/>
            </a:xfrm>
            <a:prstGeom prst="rect">
              <a:avLst/>
            </a:prstGeom>
            <a:noFill/>
          </p:spPr>
          <p:txBody>
            <a:bodyPr wrap="square" rtlCol="0">
              <a:spAutoFit/>
            </a:bodyPr>
            <a:lstStyle/>
            <a:p>
              <a:r>
                <a:rPr lang="en-US" sz="2000" dirty="0">
                  <a:latin typeface="Roboto" panose="02000000000000000000" pitchFamily="2" charset="0"/>
                  <a:ea typeface="Roboto" panose="02000000000000000000" pitchFamily="2" charset="0"/>
                </a:rPr>
                <a:t>5</a:t>
              </a:r>
            </a:p>
          </p:txBody>
        </p:sp>
        <p:sp>
          <p:nvSpPr>
            <p:cNvPr id="27" name="TextBox 26">
              <a:extLst>
                <a:ext uri="{FF2B5EF4-FFF2-40B4-BE49-F238E27FC236}">
                  <a16:creationId xmlns:a16="http://schemas.microsoft.com/office/drawing/2014/main" id="{F746C64B-F3E3-9827-535B-305410C790D9}"/>
                </a:ext>
              </a:extLst>
            </p:cNvPr>
            <p:cNvSpPr txBox="1"/>
            <p:nvPr/>
          </p:nvSpPr>
          <p:spPr>
            <a:xfrm>
              <a:off x="37803512" y="34844464"/>
              <a:ext cx="1051464" cy="400110"/>
            </a:xfrm>
            <a:prstGeom prst="rect">
              <a:avLst/>
            </a:prstGeom>
            <a:noFill/>
          </p:spPr>
          <p:txBody>
            <a:bodyPr wrap="square" rtlCol="0">
              <a:spAutoFit/>
            </a:bodyPr>
            <a:lstStyle/>
            <a:p>
              <a:r>
                <a:rPr lang="en-US" sz="2000" dirty="0">
                  <a:latin typeface="Roboto" panose="02000000000000000000" pitchFamily="2" charset="0"/>
                  <a:ea typeface="Roboto" panose="02000000000000000000" pitchFamily="2" charset="0"/>
                </a:rPr>
                <a:t>der(5) </a:t>
              </a:r>
            </a:p>
          </p:txBody>
        </p:sp>
      </p:grpSp>
      <p:pic>
        <p:nvPicPr>
          <p:cNvPr id="37" name="Picture 36">
            <a:extLst>
              <a:ext uri="{FF2B5EF4-FFF2-40B4-BE49-F238E27FC236}">
                <a16:creationId xmlns:a16="http://schemas.microsoft.com/office/drawing/2014/main" id="{3935ACC6-427F-53DD-92F3-6D6F31646A8E}"/>
              </a:ext>
            </a:extLst>
          </p:cNvPr>
          <p:cNvPicPr>
            <a:picLocks noChangeAspect="1"/>
          </p:cNvPicPr>
          <p:nvPr/>
        </p:nvPicPr>
        <p:blipFill>
          <a:blip r:embed="rId7"/>
          <a:stretch>
            <a:fillRect/>
          </a:stretch>
        </p:blipFill>
        <p:spPr>
          <a:xfrm>
            <a:off x="37487014" y="29955759"/>
            <a:ext cx="2533671" cy="4678213"/>
          </a:xfrm>
          <a:prstGeom prst="rect">
            <a:avLst/>
          </a:prstGeom>
        </p:spPr>
      </p:pic>
      <p:pic>
        <p:nvPicPr>
          <p:cNvPr id="40" name="Picture 39">
            <a:extLst>
              <a:ext uri="{FF2B5EF4-FFF2-40B4-BE49-F238E27FC236}">
                <a16:creationId xmlns:a16="http://schemas.microsoft.com/office/drawing/2014/main" id="{5D777658-C3F4-FAC8-3E33-4D9553ED2B24}"/>
              </a:ext>
            </a:extLst>
          </p:cNvPr>
          <p:cNvPicPr>
            <a:picLocks noChangeAspect="1"/>
          </p:cNvPicPr>
          <p:nvPr/>
        </p:nvPicPr>
        <p:blipFill>
          <a:blip r:embed="rId8"/>
          <a:stretch>
            <a:fillRect/>
          </a:stretch>
        </p:blipFill>
        <p:spPr>
          <a:xfrm>
            <a:off x="37711420" y="8378863"/>
            <a:ext cx="3628541" cy="6450739"/>
          </a:xfrm>
          <a:prstGeom prst="rect">
            <a:avLst/>
          </a:prstGeom>
        </p:spPr>
      </p:pic>
      <p:grpSp>
        <p:nvGrpSpPr>
          <p:cNvPr id="59" name="Group 58">
            <a:extLst>
              <a:ext uri="{FF2B5EF4-FFF2-40B4-BE49-F238E27FC236}">
                <a16:creationId xmlns:a16="http://schemas.microsoft.com/office/drawing/2014/main" id="{38F51E8A-58B9-033F-6000-79DA81A4DE4D}"/>
              </a:ext>
            </a:extLst>
          </p:cNvPr>
          <p:cNvGrpSpPr/>
          <p:nvPr/>
        </p:nvGrpSpPr>
        <p:grpSpPr>
          <a:xfrm>
            <a:off x="37805468" y="14773368"/>
            <a:ext cx="3400759" cy="405145"/>
            <a:chOff x="37833744" y="14701624"/>
            <a:chExt cx="3400759" cy="405145"/>
          </a:xfrm>
        </p:grpSpPr>
        <p:grpSp>
          <p:nvGrpSpPr>
            <p:cNvPr id="41" name="Group 40">
              <a:extLst>
                <a:ext uri="{FF2B5EF4-FFF2-40B4-BE49-F238E27FC236}">
                  <a16:creationId xmlns:a16="http://schemas.microsoft.com/office/drawing/2014/main" id="{304B8A94-F3FE-CC82-7090-73E00D370541}"/>
                </a:ext>
              </a:extLst>
            </p:cNvPr>
            <p:cNvGrpSpPr/>
            <p:nvPr/>
          </p:nvGrpSpPr>
          <p:grpSpPr>
            <a:xfrm>
              <a:off x="38172788" y="14701624"/>
              <a:ext cx="3061715" cy="405145"/>
              <a:chOff x="38036510" y="14510358"/>
              <a:chExt cx="3061715" cy="405145"/>
            </a:xfrm>
          </p:grpSpPr>
          <p:sp>
            <p:nvSpPr>
              <p:cNvPr id="57" name="TextBox 56">
                <a:extLst>
                  <a:ext uri="{FF2B5EF4-FFF2-40B4-BE49-F238E27FC236}">
                    <a16:creationId xmlns:a16="http://schemas.microsoft.com/office/drawing/2014/main" id="{15BEB924-B1C9-B1A2-3C3A-3AEABA2E1BFC}"/>
                  </a:ext>
                </a:extLst>
              </p:cNvPr>
              <p:cNvSpPr txBox="1"/>
              <p:nvPr/>
            </p:nvSpPr>
            <p:spPr>
              <a:xfrm>
                <a:off x="38036510" y="14510358"/>
                <a:ext cx="1051464" cy="400110"/>
              </a:xfrm>
              <a:prstGeom prst="rect">
                <a:avLst/>
              </a:prstGeom>
              <a:noFill/>
            </p:spPr>
            <p:txBody>
              <a:bodyPr wrap="square" rtlCol="0">
                <a:spAutoFit/>
              </a:bodyPr>
              <a:lstStyle/>
              <a:p>
                <a:r>
                  <a:rPr lang="en-US" sz="2000" dirty="0">
                    <a:latin typeface="Roboto" panose="02000000000000000000" pitchFamily="2" charset="0"/>
                    <a:ea typeface="Roboto" panose="02000000000000000000" pitchFamily="2" charset="0"/>
                  </a:rPr>
                  <a:t>der(5) </a:t>
                </a:r>
              </a:p>
            </p:txBody>
          </p:sp>
          <p:sp>
            <p:nvSpPr>
              <p:cNvPr id="19" name="TextBox 18">
                <a:extLst>
                  <a:ext uri="{FF2B5EF4-FFF2-40B4-BE49-F238E27FC236}">
                    <a16:creationId xmlns:a16="http://schemas.microsoft.com/office/drawing/2014/main" id="{0814272E-115F-46F7-A7BE-D1FD9A7296C2}"/>
                  </a:ext>
                </a:extLst>
              </p:cNvPr>
              <p:cNvSpPr txBox="1"/>
              <p:nvPr/>
            </p:nvSpPr>
            <p:spPr>
              <a:xfrm>
                <a:off x="40046761" y="14515393"/>
                <a:ext cx="1051464" cy="400110"/>
              </a:xfrm>
              <a:prstGeom prst="rect">
                <a:avLst/>
              </a:prstGeom>
              <a:noFill/>
            </p:spPr>
            <p:txBody>
              <a:bodyPr wrap="square" rtlCol="0">
                <a:spAutoFit/>
              </a:bodyPr>
              <a:lstStyle/>
              <a:p>
                <a:r>
                  <a:rPr lang="en-US" sz="2000" dirty="0">
                    <a:latin typeface="Roboto" panose="02000000000000000000" pitchFamily="2" charset="0"/>
                    <a:ea typeface="Roboto" panose="02000000000000000000" pitchFamily="2" charset="0"/>
                  </a:rPr>
                  <a:t>der(6) </a:t>
                </a:r>
              </a:p>
            </p:txBody>
          </p:sp>
        </p:grpSp>
        <p:sp>
          <p:nvSpPr>
            <p:cNvPr id="51" name="TextBox 50">
              <a:extLst>
                <a:ext uri="{FF2B5EF4-FFF2-40B4-BE49-F238E27FC236}">
                  <a16:creationId xmlns:a16="http://schemas.microsoft.com/office/drawing/2014/main" id="{4E887EF5-7D60-C337-AB83-9C62FFC0703C}"/>
                </a:ext>
              </a:extLst>
            </p:cNvPr>
            <p:cNvSpPr txBox="1"/>
            <p:nvPr/>
          </p:nvSpPr>
          <p:spPr>
            <a:xfrm>
              <a:off x="37833744" y="14701624"/>
              <a:ext cx="1051464" cy="400110"/>
            </a:xfrm>
            <a:prstGeom prst="rect">
              <a:avLst/>
            </a:prstGeom>
            <a:noFill/>
          </p:spPr>
          <p:txBody>
            <a:bodyPr wrap="square" rtlCol="0">
              <a:spAutoFit/>
            </a:bodyPr>
            <a:lstStyle/>
            <a:p>
              <a:r>
                <a:rPr lang="en-US" sz="2000" dirty="0">
                  <a:latin typeface="Roboto" panose="02000000000000000000" pitchFamily="2" charset="0"/>
                  <a:ea typeface="Roboto" panose="02000000000000000000" pitchFamily="2" charset="0"/>
                </a:rPr>
                <a:t>5 </a:t>
              </a:r>
            </a:p>
          </p:txBody>
        </p:sp>
        <p:sp>
          <p:nvSpPr>
            <p:cNvPr id="52" name="TextBox 51">
              <a:extLst>
                <a:ext uri="{FF2B5EF4-FFF2-40B4-BE49-F238E27FC236}">
                  <a16:creationId xmlns:a16="http://schemas.microsoft.com/office/drawing/2014/main" id="{C184457A-6397-7ADB-9EBA-BAB8624069C7}"/>
                </a:ext>
              </a:extLst>
            </p:cNvPr>
            <p:cNvSpPr txBox="1"/>
            <p:nvPr/>
          </p:nvSpPr>
          <p:spPr>
            <a:xfrm>
              <a:off x="39801522" y="14701624"/>
              <a:ext cx="1051464" cy="400110"/>
            </a:xfrm>
            <a:prstGeom prst="rect">
              <a:avLst/>
            </a:prstGeom>
            <a:noFill/>
          </p:spPr>
          <p:txBody>
            <a:bodyPr wrap="square" rtlCol="0">
              <a:spAutoFit/>
            </a:bodyPr>
            <a:lstStyle/>
            <a:p>
              <a:r>
                <a:rPr lang="en-US" sz="2000" dirty="0">
                  <a:latin typeface="Roboto" panose="02000000000000000000" pitchFamily="2" charset="0"/>
                  <a:ea typeface="Roboto" panose="02000000000000000000" pitchFamily="2" charset="0"/>
                </a:rPr>
                <a:t>6 </a:t>
              </a:r>
            </a:p>
          </p:txBody>
        </p:sp>
      </p:grpSp>
      <p:sp>
        <p:nvSpPr>
          <p:cNvPr id="10" name="Rectangle 9">
            <a:extLst>
              <a:ext uri="{FF2B5EF4-FFF2-40B4-BE49-F238E27FC236}">
                <a16:creationId xmlns:a16="http://schemas.microsoft.com/office/drawing/2014/main" id="{C9D7DFE5-A696-693B-5E92-9EB6EE6234AE}"/>
              </a:ext>
            </a:extLst>
          </p:cNvPr>
          <p:cNvSpPr/>
          <p:nvPr/>
        </p:nvSpPr>
        <p:spPr>
          <a:xfrm>
            <a:off x="0" y="41537106"/>
            <a:ext cx="2438400" cy="4531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77119"/>
      </p:ext>
    </p:extLst>
  </p:cSld>
  <p:clrMapOvr>
    <a:masterClrMapping/>
  </p:clrMapOvr>
</p:sld>
</file>

<file path=ppt/theme/theme1.xml><?xml version="1.0" encoding="utf-8"?>
<a:theme xmlns:a="http://schemas.openxmlformats.org/drawingml/2006/main" name="Theme Colors_v2  -  Read-Only">
  <a:themeElements>
    <a:clrScheme name="ARUP Rebrand Palette">
      <a:dk1>
        <a:srgbClr val="4B4B4B"/>
      </a:dk1>
      <a:lt1>
        <a:srgbClr val="FFFFFF"/>
      </a:lt1>
      <a:dk2>
        <a:srgbClr val="777777"/>
      </a:dk2>
      <a:lt2>
        <a:srgbClr val="F5F5F5"/>
      </a:lt2>
      <a:accent1>
        <a:srgbClr val="DDDDDD"/>
      </a:accent1>
      <a:accent2>
        <a:srgbClr val="A6192E"/>
      </a:accent2>
      <a:accent3>
        <a:srgbClr val="6D0020"/>
      </a:accent3>
      <a:accent4>
        <a:srgbClr val="B1E4E3"/>
      </a:accent4>
      <a:accent5>
        <a:srgbClr val="009CA6"/>
      </a:accent5>
      <a:accent6>
        <a:srgbClr val="007377"/>
      </a:accent6>
      <a:hlink>
        <a:srgbClr val="009CA6"/>
      </a:hlink>
      <a:folHlink>
        <a:srgbClr val="AEE4E3"/>
      </a:folHlink>
    </a:clrScheme>
    <a:fontScheme name="ARUP Corporate Fonts">
      <a:majorFont>
        <a:latin typeface="URW Gothic L"/>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6x46 ARUP &amp; U branded poster presentation" id="{9753F41E-5EC4-CD40-87AD-DB1B5624D430}" vid="{F40ACA28-CE6F-FD4D-B64E-C2AE9BADE0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46x46 ARUP branded poster presentation</Template>
  <TotalTime>2040</TotalTime>
  <Words>1052</Words>
  <Application>Microsoft Office PowerPoint</Application>
  <PresentationFormat>Custom</PresentationFormat>
  <Paragraphs>85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Roboto</vt:lpstr>
      <vt:lpstr>URW Gothic L</vt:lpstr>
      <vt:lpstr>Arial</vt:lpstr>
      <vt:lpstr>Wingdings</vt:lpstr>
      <vt:lpstr>Roboto Light</vt:lpstr>
      <vt:lpstr>Calibri</vt:lpstr>
      <vt:lpstr>Theme Colors_v2  -  Read-Only</vt:lpstr>
      <vt:lpstr>Laboratory Utilization Management System Assists with Familial Cytogenetic Testing: 3 Case Examples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Openshaw, Amanda</dc:creator>
  <cp:lastModifiedBy>Openshaw, Amanda</cp:lastModifiedBy>
  <cp:revision>46</cp:revision>
  <dcterms:created xsi:type="dcterms:W3CDTF">2023-01-25T00:10:57Z</dcterms:created>
  <dcterms:modified xsi:type="dcterms:W3CDTF">2023-02-23T21:13:59Z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aae9a3c-6486-45de-8827-aa7e7d6c7559_Enabled">
    <vt:lpwstr>true</vt:lpwstr>
  </property>
  <property fmtid="{D5CDD505-2E9C-101B-9397-08002B2CF9AE}" pid="3" name="MSIP_Label_4aae9a3c-6486-45de-8827-aa7e7d6c7559_SetDate">
    <vt:lpwstr>2023-02-23T21:13:59Z</vt:lpwstr>
  </property>
  <property fmtid="{D5CDD505-2E9C-101B-9397-08002B2CF9AE}" pid="4" name="MSIP_Label_4aae9a3c-6486-45de-8827-aa7e7d6c7559_Method">
    <vt:lpwstr>Privileged</vt:lpwstr>
  </property>
  <property fmtid="{D5CDD505-2E9C-101B-9397-08002B2CF9AE}" pid="5" name="MSIP_Label_4aae9a3c-6486-45de-8827-aa7e7d6c7559_Name">
    <vt:lpwstr>Public Data</vt:lpwstr>
  </property>
  <property fmtid="{D5CDD505-2E9C-101B-9397-08002B2CF9AE}" pid="6" name="MSIP_Label_4aae9a3c-6486-45de-8827-aa7e7d6c7559_SiteId">
    <vt:lpwstr>5bd0d628-d6ea-4086-954f-69792a5faa57</vt:lpwstr>
  </property>
  <property fmtid="{D5CDD505-2E9C-101B-9397-08002B2CF9AE}" pid="7" name="MSIP_Label_4aae9a3c-6486-45de-8827-aa7e7d6c7559_ActionId">
    <vt:lpwstr>9dc36bee-7466-4eaa-b597-574bc1612129</vt:lpwstr>
  </property>
  <property fmtid="{D5CDD505-2E9C-101B-9397-08002B2CF9AE}" pid="8" name="MSIP_Label_4aae9a3c-6486-45de-8827-aa7e7d6c7559_ContentBits">
    <vt:lpwstr>2</vt:lpwstr>
  </property>
</Properties>
</file>